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CAE0"/>
    <a:srgbClr val="302D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1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7865792-C09A-43A2-90C8-1E926DF7B8F3}" type="datetimeFigureOut">
              <a:rPr lang="en-US" smtClean="0"/>
              <a:t>10/6/2011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152C4D87-9C70-4994-BC10-406B9FAE1558}"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865792-C09A-43A2-90C8-1E926DF7B8F3}" type="datetimeFigureOut">
              <a:rPr lang="en-US" smtClean="0"/>
              <a:t>10/6/2011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C4D87-9C70-4994-BC10-406B9FAE155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865792-C09A-43A2-90C8-1E926DF7B8F3}" type="datetimeFigureOut">
              <a:rPr lang="en-US" smtClean="0"/>
              <a:t>10/6/2011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C4D87-9C70-4994-BC10-406B9FAE155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865792-C09A-43A2-90C8-1E926DF7B8F3}" type="datetimeFigureOut">
              <a:rPr lang="en-US" smtClean="0"/>
              <a:t>10/6/2011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C4D87-9C70-4994-BC10-406B9FAE155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7865792-C09A-43A2-90C8-1E926DF7B8F3}" type="datetimeFigureOut">
              <a:rPr lang="en-US" smtClean="0"/>
              <a:t>10/6/2011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152C4D87-9C70-4994-BC10-406B9FAE155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7865792-C09A-43A2-90C8-1E926DF7B8F3}" type="datetimeFigureOut">
              <a:rPr lang="en-US" smtClean="0"/>
              <a:t>10/6/2011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2C4D87-9C70-4994-BC10-406B9FAE155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7865792-C09A-43A2-90C8-1E926DF7B8F3}" type="datetimeFigureOut">
              <a:rPr lang="en-US" smtClean="0"/>
              <a:t>10/6/2011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2C4D87-9C70-4994-BC10-406B9FAE155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865792-C09A-43A2-90C8-1E926DF7B8F3}" type="datetimeFigureOut">
              <a:rPr lang="en-US" smtClean="0"/>
              <a:t>10/6/2011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2C4D87-9C70-4994-BC10-406B9FAE155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865792-C09A-43A2-90C8-1E926DF7B8F3}" type="datetimeFigureOut">
              <a:rPr lang="en-US" smtClean="0"/>
              <a:t>10/6/2011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2C4D87-9C70-4994-BC10-406B9FAE155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7865792-C09A-43A2-90C8-1E926DF7B8F3}" type="datetimeFigureOut">
              <a:rPr lang="en-US" smtClean="0"/>
              <a:t>10/6/2011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2C4D87-9C70-4994-BC10-406B9FAE155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865792-C09A-43A2-90C8-1E926DF7B8F3}" type="datetimeFigureOut">
              <a:rPr lang="en-US" smtClean="0"/>
              <a:t>10/6/2011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2C4D87-9C70-4994-BC10-406B9FAE155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7865792-C09A-43A2-90C8-1E926DF7B8F3}" type="datetimeFigureOut">
              <a:rPr lang="en-US" smtClean="0"/>
              <a:t>10/6/2011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52C4D87-9C70-4994-BC10-406B9FAE155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solidFill>
              <a:srgbClr val="302D48"/>
            </a:solidFill>
          </a:ln>
        </p:spPr>
        <p:txBody>
          <a:bodyPr/>
          <a:lstStyle/>
          <a:p>
            <a:r>
              <a:rPr lang="en-US" dirty="0" smtClean="0">
                <a:solidFill>
                  <a:srgbClr val="302D48"/>
                </a:solidFill>
              </a:rPr>
              <a:t>PROJECT PLAN</a:t>
            </a:r>
            <a:endParaRPr lang="en-US" dirty="0">
              <a:solidFill>
                <a:srgbClr val="302D48"/>
              </a:solidFill>
            </a:endParaRPr>
          </a:p>
        </p:txBody>
      </p:sp>
      <p:sp>
        <p:nvSpPr>
          <p:cNvPr id="3" name="Subtitle 2"/>
          <p:cNvSpPr>
            <a:spLocks noGrp="1"/>
          </p:cNvSpPr>
          <p:nvPr>
            <p:ph type="subTitle" idx="1"/>
          </p:nvPr>
        </p:nvSpPr>
        <p:spPr/>
        <p:txBody>
          <a:bodyPr/>
          <a:lstStyle/>
          <a:p>
            <a:r>
              <a:rPr lang="en-US" dirty="0" smtClean="0"/>
              <a:t>Team X Review</a:t>
            </a:r>
            <a:endParaRPr lang="en-US" dirty="0"/>
          </a:p>
        </p:txBody>
      </p:sp>
    </p:spTree>
    <p:extLst>
      <p:ext uri="{BB962C8B-B14F-4D97-AF65-F5344CB8AC3E}">
        <p14:creationId xmlns:p14="http://schemas.microsoft.com/office/powerpoint/2010/main" val="3632554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302D48"/>
                </a:solidFill>
              </a:rPr>
              <a:t>Monitoring and Reporting (cont.)</a:t>
            </a:r>
            <a:endParaRPr lang="en-US" dirty="0">
              <a:solidFill>
                <a:srgbClr val="302D48"/>
              </a:solidFill>
            </a:endParaRPr>
          </a:p>
        </p:txBody>
      </p:sp>
      <p:sp>
        <p:nvSpPr>
          <p:cNvPr id="3" name="Content Placeholder 2"/>
          <p:cNvSpPr>
            <a:spLocks noGrp="1"/>
          </p:cNvSpPr>
          <p:nvPr>
            <p:ph idx="1"/>
          </p:nvPr>
        </p:nvSpPr>
        <p:spPr>
          <a:xfrm>
            <a:off x="457200" y="1371600"/>
            <a:ext cx="8229600" cy="4709160"/>
          </a:xfrm>
        </p:spPr>
        <p:txBody>
          <a:bodyPr>
            <a:noAutofit/>
          </a:bodyPr>
          <a:lstStyle/>
          <a:p>
            <a:pPr marL="137160" indent="0">
              <a:buNone/>
            </a:pPr>
            <a:r>
              <a:rPr lang="en-US" sz="2400" dirty="0" smtClean="0">
                <a:latin typeface="Arial" pitchFamily="34" charset="0"/>
                <a:cs typeface="Arial" pitchFamily="34" charset="0"/>
              </a:rPr>
              <a:t>	All </a:t>
            </a:r>
            <a:r>
              <a:rPr lang="en-US" sz="2400" dirty="0">
                <a:latin typeface="Arial" pitchFamily="34" charset="0"/>
                <a:cs typeface="Arial" pitchFamily="34" charset="0"/>
              </a:rPr>
              <a:t>group members are responsible for being aware of the requirements specific to their task, in addition to the requirements covered under the general scope of the project.  Changes to the requirements will be discussed immediately and the appropriate course of action will be determined among everyone in the group.  For the common project components (surface framework, DB structure, etc.) each team representative must collaborate with their specific team as well as the representative from the other team.  Any updates, enhancements or revisions must first be reviewed by all team members before being implemented.</a:t>
            </a:r>
          </a:p>
        </p:txBody>
      </p:sp>
    </p:spTree>
    <p:extLst>
      <p:ext uri="{BB962C8B-B14F-4D97-AF65-F5344CB8AC3E}">
        <p14:creationId xmlns:p14="http://schemas.microsoft.com/office/powerpoint/2010/main" val="3619893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02D48"/>
                </a:solidFill>
              </a:rPr>
              <a:t>Proposal</a:t>
            </a:r>
            <a:endParaRPr lang="en-US" dirty="0">
              <a:solidFill>
                <a:srgbClr val="302D48"/>
              </a:solidFill>
            </a:endParaRPr>
          </a:p>
        </p:txBody>
      </p:sp>
      <p:sp>
        <p:nvSpPr>
          <p:cNvPr id="3" name="Content Placeholder 2"/>
          <p:cNvSpPr>
            <a:spLocks noGrp="1"/>
          </p:cNvSpPr>
          <p:nvPr>
            <p:ph idx="1"/>
          </p:nvPr>
        </p:nvSpPr>
        <p:spPr/>
        <p:txBody>
          <a:bodyPr>
            <a:normAutofit fontScale="77500" lnSpcReduction="20000"/>
          </a:bodyPr>
          <a:lstStyle/>
          <a:p>
            <a:pPr marL="137160" indent="0">
              <a:buNone/>
            </a:pPr>
            <a:r>
              <a:rPr lang="en-US" dirty="0" smtClean="0"/>
              <a:t>	The </a:t>
            </a:r>
            <a:r>
              <a:rPr lang="en-US" dirty="0"/>
              <a:t>members of Team X propose to develop a therapeutic activity system using a Microsoft Surface unit and a Windows 7 desktop.  By working in conjunction with critical experts at Texas Health Resources (THR), Team X will create a system which will allow physical therapy patients to participate in a variety of activities, participating clinicians to customize the therapy and neurologists to analyze the data collected during participation in each activity.  The intent of the system is to have patient activities take place on the Microsoft Surface with clinician administration activities and data analysis/viewing to be done through a Windows 7 desktop application.  Team X will be utilizing the existing framework and database structure from the Healing Touch software and Healing Vision application developed by the Senior Design class at TCU in 2010-2011.</a:t>
            </a:r>
          </a:p>
        </p:txBody>
      </p:sp>
    </p:spTree>
    <p:extLst>
      <p:ext uri="{BB962C8B-B14F-4D97-AF65-F5344CB8AC3E}">
        <p14:creationId xmlns:p14="http://schemas.microsoft.com/office/powerpoint/2010/main" val="520088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02D48"/>
                </a:solidFill>
              </a:rPr>
              <a:t>Roles and Responsibilities</a:t>
            </a:r>
            <a:endParaRPr lang="en-US" dirty="0">
              <a:solidFill>
                <a:srgbClr val="302D48"/>
              </a:solidFill>
            </a:endParaRPr>
          </a:p>
        </p:txBody>
      </p:sp>
      <p:sp>
        <p:nvSpPr>
          <p:cNvPr id="3" name="Content Placeholder 2"/>
          <p:cNvSpPr>
            <a:spLocks noGrp="1"/>
          </p:cNvSpPr>
          <p:nvPr>
            <p:ph idx="1"/>
          </p:nvPr>
        </p:nvSpPr>
        <p:spPr/>
        <p:txBody>
          <a:bodyPr>
            <a:normAutofit lnSpcReduction="10000"/>
          </a:bodyPr>
          <a:lstStyle/>
          <a:p>
            <a:r>
              <a:rPr lang="en-US" dirty="0" smtClean="0"/>
              <a:t>Scott Boykin – Surface programming lead, Joint technical lead, Design</a:t>
            </a:r>
          </a:p>
          <a:p>
            <a:r>
              <a:rPr lang="en-US" dirty="0" smtClean="0"/>
              <a:t>Adam Burt – Website lead, Surface programing, Design, Graphics</a:t>
            </a:r>
          </a:p>
          <a:p>
            <a:r>
              <a:rPr lang="en-US" dirty="0" smtClean="0"/>
              <a:t>Cristina Cline – Project Manager, Collaborative lead, Desktop application lead</a:t>
            </a:r>
          </a:p>
          <a:p>
            <a:r>
              <a:rPr lang="en-US" dirty="0" smtClean="0"/>
              <a:t>Jeffrey </a:t>
            </a:r>
            <a:r>
              <a:rPr lang="en-US" dirty="0" err="1" smtClean="0"/>
              <a:t>Gettel</a:t>
            </a:r>
            <a:r>
              <a:rPr lang="en-US" dirty="0" smtClean="0"/>
              <a:t> – Database lead, Testing Lead</a:t>
            </a:r>
          </a:p>
          <a:p>
            <a:r>
              <a:rPr lang="en-US" dirty="0" smtClean="0"/>
              <a:t>Andrew Hughes – Testing</a:t>
            </a:r>
          </a:p>
          <a:p>
            <a:r>
              <a:rPr lang="en-US" dirty="0" smtClean="0"/>
              <a:t>Joey Wilkinson – Scheduling lead, Graphics, Database</a:t>
            </a:r>
          </a:p>
          <a:p>
            <a:endParaRPr lang="en-US" dirty="0"/>
          </a:p>
        </p:txBody>
      </p:sp>
    </p:spTree>
    <p:extLst>
      <p:ext uri="{BB962C8B-B14F-4D97-AF65-F5344CB8AC3E}">
        <p14:creationId xmlns:p14="http://schemas.microsoft.com/office/powerpoint/2010/main" val="3544407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02D48"/>
                </a:solidFill>
              </a:rPr>
              <a:t>Schedule</a:t>
            </a:r>
            <a:endParaRPr lang="en-US" dirty="0">
              <a:solidFill>
                <a:srgbClr val="302D48"/>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44719213"/>
              </p:ext>
            </p:extLst>
          </p:nvPr>
        </p:nvGraphicFramePr>
        <p:xfrm>
          <a:off x="609600" y="1447804"/>
          <a:ext cx="7696200" cy="4876791"/>
        </p:xfrm>
        <a:graphic>
          <a:graphicData uri="http://schemas.openxmlformats.org/drawingml/2006/table">
            <a:tbl>
              <a:tblPr firstRow="1" firstCol="1" bandRow="1"/>
              <a:tblGrid>
                <a:gridCol w="6524710"/>
                <a:gridCol w="1171490"/>
              </a:tblGrid>
              <a:tr h="534615">
                <a:tc>
                  <a:txBody>
                    <a:bodyPr/>
                    <a:lstStyle/>
                    <a:p>
                      <a:pPr marL="0" marR="0">
                        <a:lnSpc>
                          <a:spcPct val="115000"/>
                        </a:lnSpc>
                        <a:spcBef>
                          <a:spcPts val="0"/>
                        </a:spcBef>
                        <a:spcAft>
                          <a:spcPts val="0"/>
                        </a:spcAft>
                      </a:pPr>
                      <a:r>
                        <a:rPr lang="en-US" sz="1000" b="1" dirty="0">
                          <a:effectLst/>
                          <a:latin typeface="Calibri"/>
                          <a:ea typeface="Calibri"/>
                          <a:cs typeface="Times New Roman"/>
                        </a:rPr>
                        <a:t>Milestones</a:t>
                      </a:r>
                      <a:endParaRPr lang="en-US" sz="1100" b="1" dirty="0">
                        <a:effectLst/>
                        <a:latin typeface="Calibri"/>
                        <a:ea typeface="Calibri"/>
                        <a:cs typeface="Times New Roman"/>
                      </a:endParaRPr>
                    </a:p>
                  </a:txBody>
                  <a:tcPr marL="68580" marR="68580" marT="0" marB="0" anchor="ctr">
                    <a:lnL w="12700" cap="flat" cmpd="sng" algn="ctr">
                      <a:solidFill>
                        <a:srgbClr val="595959"/>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CCC0D9"/>
                    </a:solidFill>
                  </a:tcPr>
                </a:tc>
                <a:tc>
                  <a:txBody>
                    <a:bodyPr/>
                    <a:lstStyle/>
                    <a:p>
                      <a:pPr marL="0" marR="0">
                        <a:lnSpc>
                          <a:spcPct val="115000"/>
                        </a:lnSpc>
                        <a:spcBef>
                          <a:spcPts val="0"/>
                        </a:spcBef>
                        <a:spcAft>
                          <a:spcPts val="0"/>
                        </a:spcAft>
                      </a:pPr>
                      <a:r>
                        <a:rPr lang="en-US" sz="1000" b="1">
                          <a:effectLst/>
                          <a:latin typeface="Calibri"/>
                          <a:ea typeface="Calibri"/>
                          <a:cs typeface="Times New Roman"/>
                        </a:rPr>
                        <a:t>Date</a:t>
                      </a:r>
                      <a:endParaRPr lang="en-US" sz="1100" b="1">
                        <a:effectLst/>
                        <a:latin typeface="Calibri"/>
                        <a:ea typeface="Calibri"/>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CCC0D9"/>
                    </a:solidFill>
                  </a:tcPr>
                </a:tc>
              </a:tr>
              <a:tr h="361848">
                <a:tc>
                  <a:txBody>
                    <a:bodyPr/>
                    <a:lstStyle/>
                    <a:p>
                      <a:pPr marL="0" marR="0">
                        <a:lnSpc>
                          <a:spcPct val="115000"/>
                        </a:lnSpc>
                        <a:spcBef>
                          <a:spcPts val="0"/>
                        </a:spcBef>
                        <a:spcAft>
                          <a:spcPts val="0"/>
                        </a:spcAft>
                      </a:pPr>
                      <a:r>
                        <a:rPr lang="en-US" sz="900" b="1" dirty="0">
                          <a:solidFill>
                            <a:schemeClr val="bg1"/>
                          </a:solidFill>
                          <a:effectLst/>
                          <a:latin typeface="Calibri"/>
                          <a:ea typeface="Calibri"/>
                          <a:cs typeface="Times New Roman"/>
                        </a:rPr>
                        <a:t>Project Support Environment</a:t>
                      </a:r>
                      <a:endParaRPr lang="en-US" sz="1100" b="1" dirty="0">
                        <a:solidFill>
                          <a:schemeClr val="bg1"/>
                        </a:solidFill>
                        <a:effectLst/>
                        <a:latin typeface="Calibri"/>
                        <a:ea typeface="Calibri"/>
                        <a:cs typeface="Times New Roman"/>
                      </a:endParaRPr>
                    </a:p>
                  </a:txBody>
                  <a:tcPr marL="68580" marR="68580" marT="0" marB="0" anchor="ctr">
                    <a:lnL w="12700" cap="flat" cmpd="sng" algn="ctr">
                      <a:solidFill>
                        <a:srgbClr val="595959"/>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900" b="1">
                          <a:solidFill>
                            <a:schemeClr val="bg1"/>
                          </a:solidFill>
                          <a:effectLst/>
                          <a:latin typeface="Calibri"/>
                          <a:ea typeface="Calibri"/>
                          <a:cs typeface="Times New Roman"/>
                        </a:rPr>
                        <a:t>09/27/2011</a:t>
                      </a:r>
                      <a:endParaRPr lang="en-US" sz="1100" b="1">
                        <a:solidFill>
                          <a:schemeClr val="bg1"/>
                        </a:solidFill>
                        <a:effectLst/>
                        <a:latin typeface="Calibri"/>
                        <a:ea typeface="Calibri"/>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r>
              <a:tr h="361848">
                <a:tc>
                  <a:txBody>
                    <a:bodyPr/>
                    <a:lstStyle/>
                    <a:p>
                      <a:pPr marL="0" marR="0">
                        <a:lnSpc>
                          <a:spcPct val="115000"/>
                        </a:lnSpc>
                        <a:spcBef>
                          <a:spcPts val="0"/>
                        </a:spcBef>
                        <a:spcAft>
                          <a:spcPts val="0"/>
                        </a:spcAft>
                      </a:pPr>
                      <a:r>
                        <a:rPr lang="en-US" sz="900" b="1" dirty="0">
                          <a:solidFill>
                            <a:schemeClr val="bg1"/>
                          </a:solidFill>
                          <a:effectLst/>
                          <a:latin typeface="Calibri"/>
                          <a:ea typeface="Calibri"/>
                          <a:cs typeface="Times New Roman"/>
                        </a:rPr>
                        <a:t>Project Proposal</a:t>
                      </a:r>
                      <a:endParaRPr lang="en-US" sz="1100" b="1" dirty="0">
                        <a:solidFill>
                          <a:schemeClr val="bg1"/>
                        </a:solidFill>
                        <a:effectLst/>
                        <a:latin typeface="Calibri"/>
                        <a:ea typeface="Calibri"/>
                        <a:cs typeface="Times New Roman"/>
                      </a:endParaRPr>
                    </a:p>
                  </a:txBody>
                  <a:tcPr marL="68580" marR="68580" marT="0" marB="0" anchor="ctr">
                    <a:lnL w="12700" cap="flat" cmpd="sng" algn="ctr">
                      <a:solidFill>
                        <a:srgbClr val="595959"/>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900" b="1">
                          <a:solidFill>
                            <a:schemeClr val="bg1"/>
                          </a:solidFill>
                          <a:effectLst/>
                          <a:latin typeface="Calibri"/>
                          <a:ea typeface="Calibri"/>
                          <a:cs typeface="Times New Roman"/>
                        </a:rPr>
                        <a:t>09/27/2011</a:t>
                      </a:r>
                      <a:endParaRPr lang="en-US" sz="1100" b="1">
                        <a:solidFill>
                          <a:schemeClr val="bg1"/>
                        </a:solidFill>
                        <a:effectLst/>
                        <a:latin typeface="Calibri"/>
                        <a:ea typeface="Calibri"/>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r>
              <a:tr h="361848">
                <a:tc>
                  <a:txBody>
                    <a:bodyPr/>
                    <a:lstStyle/>
                    <a:p>
                      <a:pPr marL="0" marR="0">
                        <a:lnSpc>
                          <a:spcPct val="115000"/>
                        </a:lnSpc>
                        <a:spcBef>
                          <a:spcPts val="0"/>
                        </a:spcBef>
                        <a:spcAft>
                          <a:spcPts val="0"/>
                        </a:spcAft>
                      </a:pPr>
                      <a:r>
                        <a:rPr lang="en-US" sz="900" b="1" dirty="0">
                          <a:solidFill>
                            <a:schemeClr val="bg1"/>
                          </a:solidFill>
                          <a:effectLst/>
                          <a:latin typeface="Calibri"/>
                          <a:ea typeface="Calibri"/>
                          <a:cs typeface="Times New Roman"/>
                        </a:rPr>
                        <a:t>Project Plan Documentation V1.0</a:t>
                      </a:r>
                      <a:endParaRPr lang="en-US" sz="1100" b="1" dirty="0">
                        <a:solidFill>
                          <a:schemeClr val="bg1"/>
                        </a:solidFill>
                        <a:effectLst/>
                        <a:latin typeface="Calibri"/>
                        <a:ea typeface="Calibri"/>
                        <a:cs typeface="Times New Roman"/>
                      </a:endParaRPr>
                    </a:p>
                  </a:txBody>
                  <a:tcPr marL="68580" marR="68580" marT="0" marB="0" anchor="ctr">
                    <a:lnL w="12700" cap="flat" cmpd="sng" algn="ctr">
                      <a:solidFill>
                        <a:srgbClr val="595959"/>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900" b="1">
                          <a:solidFill>
                            <a:schemeClr val="bg1"/>
                          </a:solidFill>
                          <a:effectLst/>
                          <a:latin typeface="Calibri"/>
                          <a:ea typeface="Calibri"/>
                          <a:cs typeface="Times New Roman"/>
                        </a:rPr>
                        <a:t>10/06/2011</a:t>
                      </a:r>
                      <a:endParaRPr lang="en-US" sz="1100" b="1">
                        <a:solidFill>
                          <a:schemeClr val="bg1"/>
                        </a:solidFill>
                        <a:effectLst/>
                        <a:latin typeface="Calibri"/>
                        <a:ea typeface="Calibri"/>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r>
              <a:tr h="361848">
                <a:tc>
                  <a:txBody>
                    <a:bodyPr/>
                    <a:lstStyle/>
                    <a:p>
                      <a:pPr marL="0" marR="0">
                        <a:lnSpc>
                          <a:spcPct val="115000"/>
                        </a:lnSpc>
                        <a:spcBef>
                          <a:spcPts val="0"/>
                        </a:spcBef>
                        <a:spcAft>
                          <a:spcPts val="0"/>
                        </a:spcAft>
                      </a:pPr>
                      <a:r>
                        <a:rPr lang="en-US" sz="900" b="1" dirty="0">
                          <a:solidFill>
                            <a:schemeClr val="bg1"/>
                          </a:solidFill>
                          <a:effectLst/>
                          <a:latin typeface="Calibri"/>
                          <a:ea typeface="Calibri"/>
                          <a:cs typeface="Times New Roman"/>
                        </a:rPr>
                        <a:t>Requirements Documentation V1.0</a:t>
                      </a:r>
                      <a:endParaRPr lang="en-US" sz="1100" b="1" dirty="0">
                        <a:solidFill>
                          <a:schemeClr val="bg1"/>
                        </a:solidFill>
                        <a:effectLst/>
                        <a:latin typeface="Calibri"/>
                        <a:ea typeface="Calibri"/>
                        <a:cs typeface="Times New Roman"/>
                      </a:endParaRPr>
                    </a:p>
                  </a:txBody>
                  <a:tcPr marL="68580" marR="68580" marT="0" marB="0" anchor="ctr">
                    <a:lnL w="12700" cap="flat" cmpd="sng" algn="ctr">
                      <a:solidFill>
                        <a:srgbClr val="595959"/>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900" b="1">
                          <a:solidFill>
                            <a:schemeClr val="bg1"/>
                          </a:solidFill>
                          <a:effectLst/>
                          <a:latin typeface="Calibri"/>
                          <a:ea typeface="Calibri"/>
                          <a:cs typeface="Times New Roman"/>
                        </a:rPr>
                        <a:t>10/20/2011</a:t>
                      </a:r>
                      <a:endParaRPr lang="en-US" sz="1100" b="1">
                        <a:solidFill>
                          <a:schemeClr val="bg1"/>
                        </a:solidFill>
                        <a:effectLst/>
                        <a:latin typeface="Calibri"/>
                        <a:ea typeface="Calibri"/>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r>
              <a:tr h="361848">
                <a:tc>
                  <a:txBody>
                    <a:bodyPr/>
                    <a:lstStyle/>
                    <a:p>
                      <a:pPr marL="0" marR="0">
                        <a:lnSpc>
                          <a:spcPct val="115000"/>
                        </a:lnSpc>
                        <a:spcBef>
                          <a:spcPts val="0"/>
                        </a:spcBef>
                        <a:spcAft>
                          <a:spcPts val="0"/>
                        </a:spcAft>
                      </a:pPr>
                      <a:r>
                        <a:rPr lang="en-US" sz="900" b="1" dirty="0">
                          <a:solidFill>
                            <a:schemeClr val="bg1"/>
                          </a:solidFill>
                          <a:effectLst/>
                          <a:latin typeface="Calibri"/>
                          <a:ea typeface="Calibri"/>
                          <a:cs typeface="Times New Roman"/>
                        </a:rPr>
                        <a:t>Design Documentation V1.0</a:t>
                      </a:r>
                      <a:endParaRPr lang="en-US" sz="1100" b="1" dirty="0">
                        <a:solidFill>
                          <a:schemeClr val="bg1"/>
                        </a:solidFill>
                        <a:effectLst/>
                        <a:latin typeface="Calibri"/>
                        <a:ea typeface="Calibri"/>
                        <a:cs typeface="Times New Roman"/>
                      </a:endParaRPr>
                    </a:p>
                  </a:txBody>
                  <a:tcPr marL="68580" marR="68580" marT="0" marB="0" anchor="ctr">
                    <a:lnL w="12700" cap="flat" cmpd="sng" algn="ctr">
                      <a:solidFill>
                        <a:srgbClr val="595959"/>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900" b="1">
                          <a:solidFill>
                            <a:schemeClr val="bg1"/>
                          </a:solidFill>
                          <a:effectLst/>
                          <a:latin typeface="Calibri"/>
                          <a:ea typeface="Calibri"/>
                          <a:cs typeface="Times New Roman"/>
                        </a:rPr>
                        <a:t>11/08/2011</a:t>
                      </a:r>
                      <a:endParaRPr lang="en-US" sz="1100" b="1">
                        <a:solidFill>
                          <a:schemeClr val="bg1"/>
                        </a:solidFill>
                        <a:effectLst/>
                        <a:latin typeface="Calibri"/>
                        <a:ea typeface="Calibri"/>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r>
              <a:tr h="361848">
                <a:tc>
                  <a:txBody>
                    <a:bodyPr/>
                    <a:lstStyle/>
                    <a:p>
                      <a:pPr marL="0" marR="0">
                        <a:lnSpc>
                          <a:spcPct val="115000"/>
                        </a:lnSpc>
                        <a:spcBef>
                          <a:spcPts val="0"/>
                        </a:spcBef>
                        <a:spcAft>
                          <a:spcPts val="0"/>
                        </a:spcAft>
                      </a:pPr>
                      <a:r>
                        <a:rPr lang="en-US" sz="900" b="1" dirty="0">
                          <a:solidFill>
                            <a:schemeClr val="bg1"/>
                          </a:solidFill>
                          <a:effectLst/>
                          <a:latin typeface="Calibri"/>
                          <a:ea typeface="Calibri"/>
                          <a:cs typeface="Times New Roman"/>
                        </a:rPr>
                        <a:t>Test Plan Documentation V1.0</a:t>
                      </a:r>
                      <a:endParaRPr lang="en-US" sz="1100" b="1" dirty="0">
                        <a:solidFill>
                          <a:schemeClr val="bg1"/>
                        </a:solidFill>
                        <a:effectLst/>
                        <a:latin typeface="Calibri"/>
                        <a:ea typeface="Calibri"/>
                        <a:cs typeface="Times New Roman"/>
                      </a:endParaRPr>
                    </a:p>
                  </a:txBody>
                  <a:tcPr marL="68580" marR="68580" marT="0" marB="0" anchor="ctr">
                    <a:lnL w="12700" cap="flat" cmpd="sng" algn="ctr">
                      <a:solidFill>
                        <a:srgbClr val="595959"/>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900" b="1">
                          <a:solidFill>
                            <a:schemeClr val="bg1"/>
                          </a:solidFill>
                          <a:effectLst/>
                          <a:latin typeface="Calibri"/>
                          <a:ea typeface="Calibri"/>
                          <a:cs typeface="Times New Roman"/>
                        </a:rPr>
                        <a:t>11/29/2011</a:t>
                      </a:r>
                      <a:endParaRPr lang="en-US" sz="1100" b="1">
                        <a:solidFill>
                          <a:schemeClr val="bg1"/>
                        </a:solidFill>
                        <a:effectLst/>
                        <a:latin typeface="Calibri"/>
                        <a:ea typeface="Calibri"/>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r>
              <a:tr h="361848">
                <a:tc>
                  <a:txBody>
                    <a:bodyPr/>
                    <a:lstStyle/>
                    <a:p>
                      <a:pPr marL="0" marR="0">
                        <a:lnSpc>
                          <a:spcPct val="115000"/>
                        </a:lnSpc>
                        <a:spcBef>
                          <a:spcPts val="0"/>
                        </a:spcBef>
                        <a:spcAft>
                          <a:spcPts val="0"/>
                        </a:spcAft>
                      </a:pPr>
                      <a:r>
                        <a:rPr lang="en-US" sz="900" b="1" dirty="0">
                          <a:solidFill>
                            <a:schemeClr val="bg1"/>
                          </a:solidFill>
                          <a:effectLst/>
                          <a:latin typeface="Calibri"/>
                          <a:ea typeface="Calibri"/>
                          <a:cs typeface="Times New Roman"/>
                        </a:rPr>
                        <a:t>Iteration # 1</a:t>
                      </a:r>
                      <a:endParaRPr lang="en-US" sz="1100" b="1" dirty="0">
                        <a:solidFill>
                          <a:schemeClr val="bg1"/>
                        </a:solidFill>
                        <a:effectLst/>
                        <a:latin typeface="Calibri"/>
                        <a:ea typeface="Calibri"/>
                        <a:cs typeface="Times New Roman"/>
                      </a:endParaRPr>
                    </a:p>
                  </a:txBody>
                  <a:tcPr marL="68580" marR="68580" marT="0" marB="0" anchor="ctr">
                    <a:lnL w="12700" cap="flat" cmpd="sng" algn="ctr">
                      <a:solidFill>
                        <a:srgbClr val="595959"/>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900" b="1">
                          <a:solidFill>
                            <a:schemeClr val="bg1"/>
                          </a:solidFill>
                          <a:effectLst/>
                          <a:latin typeface="Calibri"/>
                          <a:ea typeface="Calibri"/>
                          <a:cs typeface="Times New Roman"/>
                        </a:rPr>
                        <a:t>12/13/2011</a:t>
                      </a:r>
                      <a:endParaRPr lang="en-US" sz="1100" b="1">
                        <a:solidFill>
                          <a:schemeClr val="bg1"/>
                        </a:solidFill>
                        <a:effectLst/>
                        <a:latin typeface="Calibri"/>
                        <a:ea typeface="Calibri"/>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r>
              <a:tr h="361848">
                <a:tc>
                  <a:txBody>
                    <a:bodyPr/>
                    <a:lstStyle/>
                    <a:p>
                      <a:pPr marL="0" marR="0">
                        <a:lnSpc>
                          <a:spcPct val="115000"/>
                        </a:lnSpc>
                        <a:spcBef>
                          <a:spcPts val="0"/>
                        </a:spcBef>
                        <a:spcAft>
                          <a:spcPts val="0"/>
                        </a:spcAft>
                      </a:pPr>
                      <a:r>
                        <a:rPr lang="en-US" sz="900" b="1" dirty="0">
                          <a:solidFill>
                            <a:schemeClr val="bg1"/>
                          </a:solidFill>
                          <a:effectLst/>
                          <a:latin typeface="Calibri"/>
                          <a:ea typeface="Calibri"/>
                          <a:cs typeface="Times New Roman"/>
                        </a:rPr>
                        <a:t>NTASC Submission </a:t>
                      </a:r>
                      <a:endParaRPr lang="en-US" sz="1100" b="1" dirty="0">
                        <a:solidFill>
                          <a:schemeClr val="bg1"/>
                        </a:solidFill>
                        <a:effectLst/>
                        <a:latin typeface="Calibri"/>
                        <a:ea typeface="Calibri"/>
                        <a:cs typeface="Times New Roman"/>
                      </a:endParaRPr>
                    </a:p>
                  </a:txBody>
                  <a:tcPr marL="68580" marR="68580" marT="0" marB="0" anchor="ctr">
                    <a:lnL w="12700" cap="flat" cmpd="sng" algn="ctr">
                      <a:solidFill>
                        <a:srgbClr val="595959"/>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900" b="1">
                          <a:solidFill>
                            <a:schemeClr val="bg1"/>
                          </a:solidFill>
                          <a:effectLst/>
                          <a:latin typeface="Calibri"/>
                          <a:ea typeface="Calibri"/>
                          <a:cs typeface="Times New Roman"/>
                        </a:rPr>
                        <a:t>03/13/2012</a:t>
                      </a:r>
                      <a:endParaRPr lang="en-US" sz="1100" b="1">
                        <a:solidFill>
                          <a:schemeClr val="bg1"/>
                        </a:solidFill>
                        <a:effectLst/>
                        <a:latin typeface="Calibri"/>
                        <a:ea typeface="Calibri"/>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r>
              <a:tr h="361848">
                <a:tc>
                  <a:txBody>
                    <a:bodyPr/>
                    <a:lstStyle/>
                    <a:p>
                      <a:pPr marL="0" marR="0">
                        <a:lnSpc>
                          <a:spcPct val="115000"/>
                        </a:lnSpc>
                        <a:spcBef>
                          <a:spcPts val="0"/>
                        </a:spcBef>
                        <a:spcAft>
                          <a:spcPts val="0"/>
                        </a:spcAft>
                      </a:pPr>
                      <a:r>
                        <a:rPr lang="en-US" sz="900" b="1" dirty="0">
                          <a:solidFill>
                            <a:schemeClr val="bg1"/>
                          </a:solidFill>
                          <a:effectLst/>
                          <a:latin typeface="Calibri"/>
                          <a:ea typeface="Calibri"/>
                          <a:cs typeface="Times New Roman"/>
                        </a:rPr>
                        <a:t>NTASC Conference</a:t>
                      </a:r>
                      <a:endParaRPr lang="en-US" sz="1100" b="1" dirty="0">
                        <a:solidFill>
                          <a:schemeClr val="bg1"/>
                        </a:solidFill>
                        <a:effectLst/>
                        <a:latin typeface="Calibri"/>
                        <a:ea typeface="Calibri"/>
                        <a:cs typeface="Times New Roman"/>
                      </a:endParaRPr>
                    </a:p>
                  </a:txBody>
                  <a:tcPr marL="68580" marR="68580" marT="0" marB="0" anchor="ctr">
                    <a:lnL w="12700" cap="flat" cmpd="sng" algn="ctr">
                      <a:solidFill>
                        <a:srgbClr val="595959"/>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900" b="1">
                          <a:solidFill>
                            <a:schemeClr val="bg1"/>
                          </a:solidFill>
                          <a:effectLst/>
                          <a:latin typeface="Calibri"/>
                          <a:ea typeface="Calibri"/>
                          <a:cs typeface="Times New Roman"/>
                        </a:rPr>
                        <a:t>03/31/2012</a:t>
                      </a:r>
                      <a:endParaRPr lang="en-US" sz="1100" b="1">
                        <a:solidFill>
                          <a:schemeClr val="bg1"/>
                        </a:solidFill>
                        <a:effectLst/>
                        <a:latin typeface="Calibri"/>
                        <a:ea typeface="Calibri"/>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r>
              <a:tr h="361848">
                <a:tc>
                  <a:txBody>
                    <a:bodyPr/>
                    <a:lstStyle/>
                    <a:p>
                      <a:pPr marL="0" marR="0">
                        <a:lnSpc>
                          <a:spcPct val="115000"/>
                        </a:lnSpc>
                        <a:spcBef>
                          <a:spcPts val="0"/>
                        </a:spcBef>
                        <a:spcAft>
                          <a:spcPts val="0"/>
                        </a:spcAft>
                      </a:pPr>
                      <a:r>
                        <a:rPr lang="en-US" sz="900" b="1" dirty="0">
                          <a:solidFill>
                            <a:schemeClr val="bg1"/>
                          </a:solidFill>
                          <a:effectLst/>
                          <a:latin typeface="Calibri"/>
                          <a:ea typeface="Calibri"/>
                          <a:cs typeface="Times New Roman"/>
                        </a:rPr>
                        <a:t>SRS Poster Deadline</a:t>
                      </a:r>
                      <a:endParaRPr lang="en-US" sz="1100" b="1" dirty="0">
                        <a:solidFill>
                          <a:schemeClr val="bg1"/>
                        </a:solidFill>
                        <a:effectLst/>
                        <a:latin typeface="Calibri"/>
                        <a:ea typeface="Calibri"/>
                        <a:cs typeface="Times New Roman"/>
                      </a:endParaRPr>
                    </a:p>
                  </a:txBody>
                  <a:tcPr marL="68580" marR="68580" marT="0" marB="0" anchor="ctr">
                    <a:lnL w="12700" cap="flat" cmpd="sng" algn="ctr">
                      <a:solidFill>
                        <a:srgbClr val="595959"/>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900" b="1" dirty="0">
                          <a:solidFill>
                            <a:schemeClr val="bg1"/>
                          </a:solidFill>
                          <a:effectLst/>
                          <a:latin typeface="Calibri"/>
                          <a:ea typeface="Calibri"/>
                          <a:cs typeface="Times New Roman"/>
                        </a:rPr>
                        <a:t>04/06/2012</a:t>
                      </a:r>
                      <a:endParaRPr lang="en-US" sz="1100" b="1" dirty="0">
                        <a:solidFill>
                          <a:schemeClr val="bg1"/>
                        </a:solidFill>
                        <a:effectLst/>
                        <a:latin typeface="Calibri"/>
                        <a:ea typeface="Calibri"/>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r>
              <a:tr h="361848">
                <a:tc>
                  <a:txBody>
                    <a:bodyPr/>
                    <a:lstStyle/>
                    <a:p>
                      <a:pPr marL="0" marR="0">
                        <a:lnSpc>
                          <a:spcPct val="115000"/>
                        </a:lnSpc>
                        <a:spcBef>
                          <a:spcPts val="0"/>
                        </a:spcBef>
                        <a:spcAft>
                          <a:spcPts val="0"/>
                        </a:spcAft>
                      </a:pPr>
                      <a:r>
                        <a:rPr lang="en-US" sz="900" b="1" dirty="0">
                          <a:solidFill>
                            <a:schemeClr val="bg1"/>
                          </a:solidFill>
                          <a:effectLst/>
                          <a:latin typeface="Calibri"/>
                          <a:ea typeface="Calibri"/>
                          <a:cs typeface="Times New Roman"/>
                        </a:rPr>
                        <a:t>Student Research Symposium</a:t>
                      </a:r>
                      <a:endParaRPr lang="en-US" sz="1100" b="1" dirty="0">
                        <a:solidFill>
                          <a:schemeClr val="bg1"/>
                        </a:solidFill>
                        <a:effectLst/>
                        <a:latin typeface="Calibri"/>
                        <a:ea typeface="Calibri"/>
                        <a:cs typeface="Times New Roman"/>
                      </a:endParaRPr>
                    </a:p>
                  </a:txBody>
                  <a:tcPr marL="68580" marR="68580" marT="0" marB="0" anchor="ctr">
                    <a:lnL w="12700" cap="flat" cmpd="sng" algn="ctr">
                      <a:solidFill>
                        <a:srgbClr val="595959"/>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900" b="1" dirty="0">
                          <a:solidFill>
                            <a:schemeClr val="bg1"/>
                          </a:solidFill>
                          <a:effectLst/>
                          <a:latin typeface="Calibri"/>
                          <a:ea typeface="Calibri"/>
                          <a:cs typeface="Times New Roman"/>
                        </a:rPr>
                        <a:t>04/15/2012</a:t>
                      </a:r>
                      <a:endParaRPr lang="en-US" sz="1100" b="1" dirty="0">
                        <a:solidFill>
                          <a:schemeClr val="bg1"/>
                        </a:solidFill>
                        <a:effectLst/>
                        <a:latin typeface="Calibri"/>
                        <a:ea typeface="Calibri"/>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tx1"/>
                    </a:solidFill>
                  </a:tcPr>
                </a:tc>
              </a:tr>
              <a:tr h="361848">
                <a:tc>
                  <a:txBody>
                    <a:bodyPr/>
                    <a:lstStyle/>
                    <a:p>
                      <a:pPr marL="0" marR="0">
                        <a:lnSpc>
                          <a:spcPct val="115000"/>
                        </a:lnSpc>
                        <a:spcBef>
                          <a:spcPts val="0"/>
                        </a:spcBef>
                        <a:spcAft>
                          <a:spcPts val="0"/>
                        </a:spcAft>
                      </a:pPr>
                      <a:r>
                        <a:rPr lang="en-US" sz="900" b="1" dirty="0">
                          <a:solidFill>
                            <a:schemeClr val="bg1"/>
                          </a:solidFill>
                          <a:effectLst/>
                          <a:latin typeface="Calibri"/>
                          <a:ea typeface="Calibri"/>
                          <a:cs typeface="Times New Roman"/>
                        </a:rPr>
                        <a:t>Final Presentation</a:t>
                      </a:r>
                      <a:endParaRPr lang="en-US" sz="1100" b="1" dirty="0">
                        <a:solidFill>
                          <a:schemeClr val="bg1"/>
                        </a:solidFill>
                        <a:effectLst/>
                        <a:latin typeface="Calibri"/>
                        <a:ea typeface="Calibri"/>
                        <a:cs typeface="Times New Roman"/>
                      </a:endParaRPr>
                    </a:p>
                  </a:txBody>
                  <a:tcPr marL="68580" marR="68580" marT="0" marB="0" anchor="ctr">
                    <a:lnL w="12700" cap="flat" cmpd="sng" algn="ctr">
                      <a:solidFill>
                        <a:srgbClr val="595959"/>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900" b="1" dirty="0">
                          <a:solidFill>
                            <a:schemeClr val="bg1"/>
                          </a:solidFill>
                          <a:effectLst/>
                          <a:latin typeface="Calibri"/>
                          <a:ea typeface="Calibri"/>
                          <a:cs typeface="Times New Roman"/>
                        </a:rPr>
                        <a:t>04/29/2012</a:t>
                      </a:r>
                      <a:endParaRPr lang="en-US" sz="1100" b="1" dirty="0">
                        <a:solidFill>
                          <a:schemeClr val="bg1"/>
                        </a:solidFill>
                        <a:effectLst/>
                        <a:latin typeface="Calibri"/>
                        <a:ea typeface="Calibri"/>
                        <a:cs typeface="Times New Roman"/>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chemeClr val="tx1"/>
                    </a:solidFill>
                  </a:tcPr>
                </a:tc>
              </a:tr>
            </a:tbl>
          </a:graphicData>
        </a:graphic>
      </p:graphicFrame>
    </p:spTree>
    <p:extLst>
      <p:ext uri="{BB962C8B-B14F-4D97-AF65-F5344CB8AC3E}">
        <p14:creationId xmlns:p14="http://schemas.microsoft.com/office/powerpoint/2010/main" val="1684204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02D48"/>
                </a:solidFill>
              </a:rPr>
              <a:t>Risk Analysis</a:t>
            </a:r>
            <a:endParaRPr lang="en-US" dirty="0">
              <a:solidFill>
                <a:srgbClr val="302D48"/>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44244436"/>
              </p:ext>
            </p:extLst>
          </p:nvPr>
        </p:nvGraphicFramePr>
        <p:xfrm>
          <a:off x="762001" y="1447798"/>
          <a:ext cx="7619998" cy="4876799"/>
        </p:xfrm>
        <a:graphic>
          <a:graphicData uri="http://schemas.openxmlformats.org/drawingml/2006/table">
            <a:tbl>
              <a:tblPr firstRow="1" firstCol="1" bandRow="1"/>
              <a:tblGrid>
                <a:gridCol w="445655"/>
                <a:gridCol w="4591293"/>
                <a:gridCol w="1363276"/>
                <a:gridCol w="1219774"/>
              </a:tblGrid>
              <a:tr h="694908">
                <a:tc>
                  <a:txBody>
                    <a:bodyPr/>
                    <a:lstStyle/>
                    <a:p>
                      <a:pPr marL="0" marR="0" algn="ctr">
                        <a:lnSpc>
                          <a:spcPct val="115000"/>
                        </a:lnSpc>
                        <a:spcBef>
                          <a:spcPts val="0"/>
                        </a:spcBef>
                        <a:spcAft>
                          <a:spcPts val="0"/>
                        </a:spcAft>
                      </a:pPr>
                      <a:r>
                        <a:rPr lang="en-US" sz="1100" b="1" dirty="0">
                          <a:solidFill>
                            <a:schemeClr val="bg1"/>
                          </a:solidFill>
                          <a:effectLst/>
                          <a:latin typeface="Arial"/>
                          <a:ea typeface="Book Antiqua"/>
                          <a:cs typeface="Times New Roman"/>
                        </a:rPr>
                        <a:t>ID</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6FA6"/>
                    </a:solidFill>
                  </a:tcPr>
                </a:tc>
                <a:tc>
                  <a:txBody>
                    <a:bodyPr/>
                    <a:lstStyle/>
                    <a:p>
                      <a:pPr marL="0" marR="0" algn="ctr">
                        <a:lnSpc>
                          <a:spcPct val="115000"/>
                        </a:lnSpc>
                        <a:spcBef>
                          <a:spcPts val="0"/>
                        </a:spcBef>
                        <a:spcAft>
                          <a:spcPts val="0"/>
                        </a:spcAft>
                      </a:pPr>
                      <a:r>
                        <a:rPr lang="en-US" sz="1100" b="1" dirty="0">
                          <a:solidFill>
                            <a:schemeClr val="bg1"/>
                          </a:solidFill>
                          <a:effectLst/>
                          <a:latin typeface="Arial"/>
                          <a:ea typeface="Book Antiqua"/>
                          <a:cs typeface="Times New Roman"/>
                        </a:rPr>
                        <a:t>RISK</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6FA6"/>
                    </a:solidFill>
                  </a:tcPr>
                </a:tc>
                <a:tc>
                  <a:txBody>
                    <a:bodyPr/>
                    <a:lstStyle/>
                    <a:p>
                      <a:pPr marL="0" marR="0" algn="ctr">
                        <a:lnSpc>
                          <a:spcPct val="115000"/>
                        </a:lnSpc>
                        <a:spcBef>
                          <a:spcPts val="0"/>
                        </a:spcBef>
                        <a:spcAft>
                          <a:spcPts val="0"/>
                        </a:spcAft>
                      </a:pPr>
                      <a:r>
                        <a:rPr lang="en-US" sz="1100" b="1">
                          <a:solidFill>
                            <a:schemeClr val="bg1"/>
                          </a:solidFill>
                          <a:effectLst/>
                          <a:latin typeface="Arial"/>
                          <a:ea typeface="Book Antiqua"/>
                          <a:cs typeface="Times New Roman"/>
                        </a:rPr>
                        <a:t>PROBABILITY</a:t>
                      </a:r>
                      <a:endParaRPr lang="en-US" sz="1100">
                        <a:solidFill>
                          <a:schemeClr val="bg1"/>
                        </a:solidFill>
                        <a:effectLst/>
                        <a:latin typeface="Arial"/>
                        <a:ea typeface="Book Antiqu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6FA6"/>
                    </a:solidFill>
                  </a:tcPr>
                </a:tc>
                <a:tc>
                  <a:txBody>
                    <a:bodyPr/>
                    <a:lstStyle/>
                    <a:p>
                      <a:pPr marL="0" marR="0" algn="ctr">
                        <a:lnSpc>
                          <a:spcPct val="115000"/>
                        </a:lnSpc>
                        <a:spcBef>
                          <a:spcPts val="0"/>
                        </a:spcBef>
                        <a:spcAft>
                          <a:spcPts val="0"/>
                        </a:spcAft>
                      </a:pPr>
                      <a:r>
                        <a:rPr lang="en-US" sz="1100" b="1">
                          <a:solidFill>
                            <a:schemeClr val="bg1"/>
                          </a:solidFill>
                          <a:effectLst/>
                          <a:latin typeface="Arial"/>
                          <a:ea typeface="Book Antiqua"/>
                          <a:cs typeface="Times New Roman"/>
                        </a:rPr>
                        <a:t>EFFECTS</a:t>
                      </a:r>
                      <a:endParaRPr lang="en-US" sz="1100">
                        <a:solidFill>
                          <a:schemeClr val="bg1"/>
                        </a:solidFill>
                        <a:effectLst/>
                        <a:latin typeface="Arial"/>
                        <a:ea typeface="Book Antiqu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6FA6"/>
                    </a:solidFill>
                  </a:tcPr>
                </a:tc>
              </a:tr>
              <a:tr h="597413">
                <a:tc>
                  <a:txBody>
                    <a:bodyPr/>
                    <a:lstStyle/>
                    <a:p>
                      <a:pPr marL="0" marR="0" algn="ctr">
                        <a:lnSpc>
                          <a:spcPct val="115000"/>
                        </a:lnSpc>
                        <a:spcBef>
                          <a:spcPts val="0"/>
                        </a:spcBef>
                        <a:spcAft>
                          <a:spcPts val="0"/>
                        </a:spcAft>
                      </a:pPr>
                      <a:r>
                        <a:rPr lang="en-US" sz="1000">
                          <a:solidFill>
                            <a:schemeClr val="bg1"/>
                          </a:solidFill>
                          <a:effectLst/>
                          <a:latin typeface="Arial"/>
                          <a:ea typeface="Book Antiqua"/>
                          <a:cs typeface="Times New Roman"/>
                        </a:rPr>
                        <a:t>1</a:t>
                      </a:r>
                      <a:endParaRPr lang="en-US" sz="110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c>
                  <a:txBody>
                    <a:bodyPr/>
                    <a:lstStyle/>
                    <a:p>
                      <a:pPr marL="0" marR="0">
                        <a:lnSpc>
                          <a:spcPct val="115000"/>
                        </a:lnSpc>
                        <a:spcBef>
                          <a:spcPts val="0"/>
                        </a:spcBef>
                        <a:spcAft>
                          <a:spcPts val="0"/>
                        </a:spcAft>
                      </a:pPr>
                      <a:r>
                        <a:rPr lang="en-US" sz="1000" dirty="0">
                          <a:solidFill>
                            <a:schemeClr val="bg1"/>
                          </a:solidFill>
                          <a:effectLst/>
                          <a:latin typeface="Arial"/>
                          <a:ea typeface="Book Antiqua"/>
                          <a:cs typeface="Times New Roman"/>
                        </a:rPr>
                        <a:t>Hardware/system failure in the Surface unit</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c>
                  <a:txBody>
                    <a:bodyPr/>
                    <a:lstStyle/>
                    <a:p>
                      <a:pPr marL="0" marR="0" algn="ctr">
                        <a:lnSpc>
                          <a:spcPct val="115000"/>
                        </a:lnSpc>
                        <a:spcBef>
                          <a:spcPts val="0"/>
                        </a:spcBef>
                        <a:spcAft>
                          <a:spcPts val="0"/>
                        </a:spcAft>
                      </a:pPr>
                      <a:r>
                        <a:rPr lang="en-US" sz="1000">
                          <a:solidFill>
                            <a:schemeClr val="bg1"/>
                          </a:solidFill>
                          <a:effectLst/>
                          <a:latin typeface="Arial"/>
                          <a:ea typeface="Book Antiqua"/>
                          <a:cs typeface="Times New Roman"/>
                        </a:rPr>
                        <a:t>Low</a:t>
                      </a:r>
                      <a:endParaRPr lang="en-US" sz="110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c>
                  <a:txBody>
                    <a:bodyPr/>
                    <a:lstStyle/>
                    <a:p>
                      <a:pPr marL="0" marR="0" algn="ctr">
                        <a:lnSpc>
                          <a:spcPct val="115000"/>
                        </a:lnSpc>
                        <a:spcBef>
                          <a:spcPts val="0"/>
                        </a:spcBef>
                        <a:spcAft>
                          <a:spcPts val="0"/>
                        </a:spcAft>
                      </a:pPr>
                      <a:r>
                        <a:rPr lang="en-US" sz="1000">
                          <a:solidFill>
                            <a:schemeClr val="bg1"/>
                          </a:solidFill>
                          <a:effectLst/>
                          <a:latin typeface="Arial"/>
                          <a:ea typeface="Book Antiqua"/>
                          <a:cs typeface="Times New Roman"/>
                        </a:rPr>
                        <a:t>Catastrophic</a:t>
                      </a:r>
                      <a:endParaRPr lang="en-US" sz="110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r>
              <a:tr h="597413">
                <a:tc>
                  <a:txBody>
                    <a:bodyPr/>
                    <a:lstStyle/>
                    <a:p>
                      <a:pPr marL="0" marR="0" algn="ctr">
                        <a:lnSpc>
                          <a:spcPct val="115000"/>
                        </a:lnSpc>
                        <a:spcBef>
                          <a:spcPts val="0"/>
                        </a:spcBef>
                        <a:spcAft>
                          <a:spcPts val="0"/>
                        </a:spcAft>
                      </a:pPr>
                      <a:r>
                        <a:rPr lang="en-US" sz="1000" dirty="0">
                          <a:solidFill>
                            <a:schemeClr val="bg1"/>
                          </a:solidFill>
                          <a:effectLst/>
                          <a:latin typeface="Arial"/>
                          <a:ea typeface="Book Antiqua"/>
                          <a:cs typeface="Times New Roman"/>
                        </a:rPr>
                        <a:t>2</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1000" dirty="0">
                          <a:solidFill>
                            <a:schemeClr val="bg1"/>
                          </a:solidFill>
                          <a:effectLst/>
                          <a:latin typeface="Arial"/>
                          <a:ea typeface="Book Antiqua"/>
                          <a:cs typeface="Times New Roman"/>
                        </a:rPr>
                        <a:t>Requirements change without notice to the extent of a major refactor</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US" sz="1000" dirty="0">
                          <a:solidFill>
                            <a:schemeClr val="bg1"/>
                          </a:solidFill>
                          <a:effectLst/>
                          <a:latin typeface="Arial"/>
                          <a:ea typeface="Book Antiqua"/>
                          <a:cs typeface="Times New Roman"/>
                        </a:rPr>
                        <a:t>Low</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US" sz="1000" dirty="0">
                          <a:solidFill>
                            <a:schemeClr val="bg1"/>
                          </a:solidFill>
                          <a:effectLst/>
                          <a:latin typeface="Arial"/>
                          <a:ea typeface="Book Antiqua"/>
                          <a:cs typeface="Times New Roman"/>
                        </a:rPr>
                        <a:t>Serious</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r>
              <a:tr h="597413">
                <a:tc>
                  <a:txBody>
                    <a:bodyPr/>
                    <a:lstStyle/>
                    <a:p>
                      <a:pPr marL="0" marR="0" algn="ctr">
                        <a:lnSpc>
                          <a:spcPct val="115000"/>
                        </a:lnSpc>
                        <a:spcBef>
                          <a:spcPts val="0"/>
                        </a:spcBef>
                        <a:spcAft>
                          <a:spcPts val="0"/>
                        </a:spcAft>
                      </a:pPr>
                      <a:r>
                        <a:rPr lang="en-US" sz="1000">
                          <a:solidFill>
                            <a:schemeClr val="bg1"/>
                          </a:solidFill>
                          <a:effectLst/>
                          <a:latin typeface="Arial"/>
                          <a:ea typeface="Book Antiqua"/>
                          <a:cs typeface="Times New Roman"/>
                        </a:rPr>
                        <a:t>3</a:t>
                      </a:r>
                      <a:endParaRPr lang="en-US" sz="110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c>
                  <a:txBody>
                    <a:bodyPr/>
                    <a:lstStyle/>
                    <a:p>
                      <a:pPr marL="0" marR="0">
                        <a:lnSpc>
                          <a:spcPct val="115000"/>
                        </a:lnSpc>
                        <a:spcBef>
                          <a:spcPts val="0"/>
                        </a:spcBef>
                        <a:spcAft>
                          <a:spcPts val="0"/>
                        </a:spcAft>
                      </a:pPr>
                      <a:r>
                        <a:rPr lang="en-US" sz="1000" dirty="0">
                          <a:solidFill>
                            <a:schemeClr val="bg1"/>
                          </a:solidFill>
                          <a:effectLst/>
                          <a:latin typeface="Arial"/>
                          <a:ea typeface="Book Antiqua"/>
                          <a:cs typeface="Times New Roman"/>
                        </a:rPr>
                        <a:t>Team members sick or absent at critical moments</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c>
                  <a:txBody>
                    <a:bodyPr/>
                    <a:lstStyle/>
                    <a:p>
                      <a:pPr marL="0" marR="0" algn="ctr">
                        <a:lnSpc>
                          <a:spcPct val="115000"/>
                        </a:lnSpc>
                        <a:spcBef>
                          <a:spcPts val="0"/>
                        </a:spcBef>
                        <a:spcAft>
                          <a:spcPts val="0"/>
                        </a:spcAft>
                      </a:pPr>
                      <a:r>
                        <a:rPr lang="en-US" sz="1000">
                          <a:solidFill>
                            <a:schemeClr val="bg1"/>
                          </a:solidFill>
                          <a:effectLst/>
                          <a:latin typeface="Arial"/>
                          <a:ea typeface="Book Antiqua"/>
                          <a:cs typeface="Times New Roman"/>
                        </a:rPr>
                        <a:t>Moderate</a:t>
                      </a:r>
                      <a:endParaRPr lang="en-US" sz="110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c>
                  <a:txBody>
                    <a:bodyPr/>
                    <a:lstStyle/>
                    <a:p>
                      <a:pPr marL="0" marR="0" algn="ctr">
                        <a:lnSpc>
                          <a:spcPct val="115000"/>
                        </a:lnSpc>
                        <a:spcBef>
                          <a:spcPts val="0"/>
                        </a:spcBef>
                        <a:spcAft>
                          <a:spcPts val="0"/>
                        </a:spcAft>
                      </a:pPr>
                      <a:r>
                        <a:rPr lang="en-US" sz="1000">
                          <a:solidFill>
                            <a:schemeClr val="bg1"/>
                          </a:solidFill>
                          <a:effectLst/>
                          <a:latin typeface="Arial"/>
                          <a:ea typeface="Book Antiqua"/>
                          <a:cs typeface="Times New Roman"/>
                        </a:rPr>
                        <a:t>Serious</a:t>
                      </a:r>
                      <a:endParaRPr lang="en-US" sz="110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r>
              <a:tr h="597413">
                <a:tc>
                  <a:txBody>
                    <a:bodyPr/>
                    <a:lstStyle/>
                    <a:p>
                      <a:pPr marL="0" marR="0" algn="ctr">
                        <a:lnSpc>
                          <a:spcPct val="115000"/>
                        </a:lnSpc>
                        <a:spcBef>
                          <a:spcPts val="0"/>
                        </a:spcBef>
                        <a:spcAft>
                          <a:spcPts val="0"/>
                        </a:spcAft>
                      </a:pPr>
                      <a:r>
                        <a:rPr lang="en-US" sz="1000" dirty="0">
                          <a:solidFill>
                            <a:schemeClr val="bg1"/>
                          </a:solidFill>
                          <a:effectLst/>
                          <a:latin typeface="Arial"/>
                          <a:ea typeface="Book Antiqua"/>
                          <a:cs typeface="Times New Roman"/>
                        </a:rPr>
                        <a:t>4</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1000" dirty="0">
                          <a:solidFill>
                            <a:schemeClr val="bg1"/>
                          </a:solidFill>
                          <a:effectLst/>
                          <a:latin typeface="Arial"/>
                          <a:ea typeface="Book Antiqua"/>
                          <a:cs typeface="Times New Roman"/>
                        </a:rPr>
                        <a:t>Requirements change, causing minor updates</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US" sz="1000" dirty="0">
                          <a:solidFill>
                            <a:schemeClr val="bg1"/>
                          </a:solidFill>
                          <a:effectLst/>
                          <a:latin typeface="Arial"/>
                          <a:ea typeface="Book Antiqua"/>
                          <a:cs typeface="Times New Roman"/>
                        </a:rPr>
                        <a:t>High</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US" sz="1000" dirty="0">
                          <a:solidFill>
                            <a:schemeClr val="bg1"/>
                          </a:solidFill>
                          <a:effectLst/>
                          <a:latin typeface="Arial"/>
                          <a:ea typeface="Book Antiqua"/>
                          <a:cs typeface="Times New Roman"/>
                        </a:rPr>
                        <a:t>Tolerable</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r>
              <a:tr h="597413">
                <a:tc>
                  <a:txBody>
                    <a:bodyPr/>
                    <a:lstStyle/>
                    <a:p>
                      <a:pPr marL="0" marR="0" algn="ctr">
                        <a:lnSpc>
                          <a:spcPct val="115000"/>
                        </a:lnSpc>
                        <a:spcBef>
                          <a:spcPts val="0"/>
                        </a:spcBef>
                        <a:spcAft>
                          <a:spcPts val="0"/>
                        </a:spcAft>
                      </a:pPr>
                      <a:r>
                        <a:rPr lang="en-US" sz="1000">
                          <a:solidFill>
                            <a:schemeClr val="bg1"/>
                          </a:solidFill>
                          <a:effectLst/>
                          <a:latin typeface="Arial"/>
                          <a:ea typeface="Book Antiqua"/>
                          <a:cs typeface="Times New Roman"/>
                        </a:rPr>
                        <a:t>5</a:t>
                      </a:r>
                      <a:endParaRPr lang="en-US" sz="110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c>
                  <a:txBody>
                    <a:bodyPr/>
                    <a:lstStyle/>
                    <a:p>
                      <a:pPr marL="0" marR="0">
                        <a:lnSpc>
                          <a:spcPct val="115000"/>
                        </a:lnSpc>
                        <a:spcBef>
                          <a:spcPts val="0"/>
                        </a:spcBef>
                        <a:spcAft>
                          <a:spcPts val="0"/>
                        </a:spcAft>
                      </a:pPr>
                      <a:r>
                        <a:rPr lang="en-US" sz="1000">
                          <a:solidFill>
                            <a:schemeClr val="bg1"/>
                          </a:solidFill>
                          <a:effectLst/>
                          <a:latin typeface="Arial"/>
                          <a:ea typeface="Book Antiqua"/>
                          <a:cs typeface="Times New Roman"/>
                        </a:rPr>
                        <a:t>Underestimation of code completion time</a:t>
                      </a:r>
                      <a:endParaRPr lang="en-US" sz="110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c>
                  <a:txBody>
                    <a:bodyPr/>
                    <a:lstStyle/>
                    <a:p>
                      <a:pPr marL="0" marR="0" algn="ctr">
                        <a:lnSpc>
                          <a:spcPct val="115000"/>
                        </a:lnSpc>
                        <a:spcBef>
                          <a:spcPts val="0"/>
                        </a:spcBef>
                        <a:spcAft>
                          <a:spcPts val="0"/>
                        </a:spcAft>
                      </a:pPr>
                      <a:r>
                        <a:rPr lang="en-US" sz="1000" dirty="0">
                          <a:solidFill>
                            <a:schemeClr val="bg1"/>
                          </a:solidFill>
                          <a:effectLst/>
                          <a:latin typeface="Arial"/>
                          <a:ea typeface="Book Antiqua"/>
                          <a:cs typeface="Times New Roman"/>
                        </a:rPr>
                        <a:t>Low/Moderate</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c>
                  <a:txBody>
                    <a:bodyPr/>
                    <a:lstStyle/>
                    <a:p>
                      <a:pPr marL="0" marR="0" algn="ctr">
                        <a:lnSpc>
                          <a:spcPct val="115000"/>
                        </a:lnSpc>
                        <a:spcBef>
                          <a:spcPts val="0"/>
                        </a:spcBef>
                        <a:spcAft>
                          <a:spcPts val="0"/>
                        </a:spcAft>
                      </a:pPr>
                      <a:r>
                        <a:rPr lang="en-US" sz="1000">
                          <a:solidFill>
                            <a:schemeClr val="bg1"/>
                          </a:solidFill>
                          <a:effectLst/>
                          <a:latin typeface="Arial"/>
                          <a:ea typeface="Book Antiqua"/>
                          <a:cs typeface="Times New Roman"/>
                        </a:rPr>
                        <a:t>Tolerable</a:t>
                      </a:r>
                      <a:endParaRPr lang="en-US" sz="110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r>
              <a:tr h="597413">
                <a:tc>
                  <a:txBody>
                    <a:bodyPr/>
                    <a:lstStyle/>
                    <a:p>
                      <a:pPr marL="0" marR="0" algn="ctr">
                        <a:lnSpc>
                          <a:spcPct val="115000"/>
                        </a:lnSpc>
                        <a:spcBef>
                          <a:spcPts val="0"/>
                        </a:spcBef>
                        <a:spcAft>
                          <a:spcPts val="0"/>
                        </a:spcAft>
                      </a:pPr>
                      <a:r>
                        <a:rPr lang="en-US" sz="1000" dirty="0">
                          <a:solidFill>
                            <a:schemeClr val="bg1"/>
                          </a:solidFill>
                          <a:effectLst/>
                          <a:latin typeface="Arial"/>
                          <a:ea typeface="Book Antiqua"/>
                          <a:cs typeface="Times New Roman"/>
                        </a:rPr>
                        <a:t>6</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1000" dirty="0">
                          <a:solidFill>
                            <a:schemeClr val="bg1"/>
                          </a:solidFill>
                          <a:effectLst/>
                          <a:latin typeface="Arial"/>
                          <a:ea typeface="Book Antiqua"/>
                          <a:cs typeface="Times New Roman"/>
                        </a:rPr>
                        <a:t>Consistent missing of deadlines by team members</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US" sz="1000" dirty="0">
                          <a:solidFill>
                            <a:schemeClr val="bg1"/>
                          </a:solidFill>
                          <a:effectLst/>
                          <a:latin typeface="Arial"/>
                          <a:ea typeface="Book Antiqua"/>
                          <a:cs typeface="Times New Roman"/>
                        </a:rPr>
                        <a:t>Low</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US" sz="1000" dirty="0">
                          <a:solidFill>
                            <a:schemeClr val="bg1"/>
                          </a:solidFill>
                          <a:effectLst/>
                          <a:latin typeface="Arial"/>
                          <a:ea typeface="Book Antiqua"/>
                          <a:cs typeface="Times New Roman"/>
                        </a:rPr>
                        <a:t>Tolerable</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r>
              <a:tr h="597413">
                <a:tc>
                  <a:txBody>
                    <a:bodyPr/>
                    <a:lstStyle/>
                    <a:p>
                      <a:pPr marL="0" marR="0" algn="ctr">
                        <a:lnSpc>
                          <a:spcPct val="115000"/>
                        </a:lnSpc>
                        <a:spcBef>
                          <a:spcPts val="0"/>
                        </a:spcBef>
                        <a:spcAft>
                          <a:spcPts val="0"/>
                        </a:spcAft>
                      </a:pPr>
                      <a:r>
                        <a:rPr lang="en-US" sz="1000">
                          <a:solidFill>
                            <a:schemeClr val="bg1"/>
                          </a:solidFill>
                          <a:effectLst/>
                          <a:latin typeface="Arial"/>
                          <a:ea typeface="Book Antiqua"/>
                          <a:cs typeface="Times New Roman"/>
                        </a:rPr>
                        <a:t>7</a:t>
                      </a:r>
                      <a:endParaRPr lang="en-US" sz="110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c>
                  <a:txBody>
                    <a:bodyPr/>
                    <a:lstStyle/>
                    <a:p>
                      <a:pPr marL="0" marR="0">
                        <a:lnSpc>
                          <a:spcPct val="115000"/>
                        </a:lnSpc>
                        <a:spcBef>
                          <a:spcPts val="0"/>
                        </a:spcBef>
                        <a:spcAft>
                          <a:spcPts val="0"/>
                        </a:spcAft>
                      </a:pPr>
                      <a:r>
                        <a:rPr lang="en-US" sz="1000">
                          <a:solidFill>
                            <a:schemeClr val="bg1"/>
                          </a:solidFill>
                          <a:effectLst/>
                          <a:latin typeface="Arial"/>
                          <a:ea typeface="Book Antiqua"/>
                          <a:cs typeface="Times New Roman"/>
                        </a:rPr>
                        <a:t>Server failure causing data loss</a:t>
                      </a:r>
                      <a:endParaRPr lang="en-US" sz="110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c>
                  <a:txBody>
                    <a:bodyPr/>
                    <a:lstStyle/>
                    <a:p>
                      <a:pPr marL="0" marR="0" algn="ctr">
                        <a:lnSpc>
                          <a:spcPct val="115000"/>
                        </a:lnSpc>
                        <a:spcBef>
                          <a:spcPts val="0"/>
                        </a:spcBef>
                        <a:spcAft>
                          <a:spcPts val="0"/>
                        </a:spcAft>
                      </a:pPr>
                      <a:r>
                        <a:rPr lang="en-US" sz="1000">
                          <a:solidFill>
                            <a:schemeClr val="bg1"/>
                          </a:solidFill>
                          <a:effectLst/>
                          <a:latin typeface="Arial"/>
                          <a:ea typeface="Book Antiqua"/>
                          <a:cs typeface="Times New Roman"/>
                        </a:rPr>
                        <a:t>Low</a:t>
                      </a:r>
                      <a:endParaRPr lang="en-US" sz="110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c>
                  <a:txBody>
                    <a:bodyPr/>
                    <a:lstStyle/>
                    <a:p>
                      <a:pPr marL="0" marR="0" algn="ctr">
                        <a:lnSpc>
                          <a:spcPct val="115000"/>
                        </a:lnSpc>
                        <a:spcBef>
                          <a:spcPts val="0"/>
                        </a:spcBef>
                        <a:spcAft>
                          <a:spcPts val="0"/>
                        </a:spcAft>
                      </a:pPr>
                      <a:r>
                        <a:rPr lang="en-US" sz="1000" dirty="0">
                          <a:solidFill>
                            <a:schemeClr val="bg1"/>
                          </a:solidFill>
                          <a:effectLst/>
                          <a:latin typeface="Arial"/>
                          <a:ea typeface="Book Antiqua"/>
                          <a:cs typeface="Times New Roman"/>
                        </a:rPr>
                        <a:t>Tolerable</a:t>
                      </a:r>
                      <a:endParaRPr lang="en-US" sz="1100" dirty="0">
                        <a:solidFill>
                          <a:schemeClr val="bg1"/>
                        </a:solidFill>
                        <a:effectLst/>
                        <a:latin typeface="Arial"/>
                        <a:ea typeface="Book Antiqua"/>
                        <a:cs typeface="Times New Roman"/>
                      </a:endParaRPr>
                    </a:p>
                  </a:txBody>
                  <a:tcPr marL="68580" marR="68580"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r>
            </a:tbl>
          </a:graphicData>
        </a:graphic>
      </p:graphicFrame>
    </p:spTree>
    <p:extLst>
      <p:ext uri="{BB962C8B-B14F-4D97-AF65-F5344CB8AC3E}">
        <p14:creationId xmlns:p14="http://schemas.microsoft.com/office/powerpoint/2010/main" val="2202666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02D48"/>
                </a:solidFill>
              </a:rPr>
              <a:t>Risk Management Strategy</a:t>
            </a:r>
            <a:endParaRPr lang="en-US" dirty="0">
              <a:solidFill>
                <a:srgbClr val="302D48"/>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28806540"/>
              </p:ext>
            </p:extLst>
          </p:nvPr>
        </p:nvGraphicFramePr>
        <p:xfrm>
          <a:off x="609600" y="1600200"/>
          <a:ext cx="7848600" cy="4648202"/>
        </p:xfrm>
        <a:graphic>
          <a:graphicData uri="http://schemas.openxmlformats.org/drawingml/2006/table">
            <a:tbl>
              <a:tblPr firstRow="1" firstCol="1" bandRow="1"/>
              <a:tblGrid>
                <a:gridCol w="457869"/>
                <a:gridCol w="7390731"/>
              </a:tblGrid>
              <a:tr h="463574">
                <a:tc>
                  <a:txBody>
                    <a:bodyPr/>
                    <a:lstStyle/>
                    <a:p>
                      <a:pPr marL="0" marR="0" algn="ctr">
                        <a:lnSpc>
                          <a:spcPct val="115000"/>
                        </a:lnSpc>
                        <a:spcBef>
                          <a:spcPts val="0"/>
                        </a:spcBef>
                        <a:spcAft>
                          <a:spcPts val="0"/>
                        </a:spcAft>
                      </a:pPr>
                      <a:r>
                        <a:rPr lang="en-US" sz="1100" b="1" dirty="0">
                          <a:solidFill>
                            <a:schemeClr val="bg1"/>
                          </a:solidFill>
                          <a:effectLst/>
                          <a:latin typeface="Arial"/>
                          <a:ea typeface="Book Antiqua"/>
                          <a:cs typeface="Times New Roman"/>
                        </a:rPr>
                        <a:t>ID</a:t>
                      </a:r>
                      <a:endParaRPr lang="en-US" sz="1100" dirty="0">
                        <a:solidFill>
                          <a:schemeClr val="bg1"/>
                        </a:solidFill>
                        <a:effectLst/>
                        <a:latin typeface="Arial"/>
                        <a:ea typeface="Book Antiqua"/>
                        <a:cs typeface="Times New Roman"/>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6FA6"/>
                    </a:solidFill>
                  </a:tcPr>
                </a:tc>
                <a:tc>
                  <a:txBody>
                    <a:bodyPr/>
                    <a:lstStyle/>
                    <a:p>
                      <a:pPr marL="0" marR="0" algn="ctr">
                        <a:lnSpc>
                          <a:spcPct val="115000"/>
                        </a:lnSpc>
                        <a:spcBef>
                          <a:spcPts val="0"/>
                        </a:spcBef>
                        <a:spcAft>
                          <a:spcPts val="0"/>
                        </a:spcAft>
                      </a:pPr>
                      <a:r>
                        <a:rPr lang="en-US" sz="1100" b="1">
                          <a:solidFill>
                            <a:schemeClr val="bg1"/>
                          </a:solidFill>
                          <a:effectLst/>
                          <a:latin typeface="Arial"/>
                          <a:ea typeface="Book Antiqua"/>
                          <a:cs typeface="Times New Roman"/>
                        </a:rPr>
                        <a:t>STRATEGY</a:t>
                      </a:r>
                      <a:endParaRPr lang="en-US" sz="1100">
                        <a:solidFill>
                          <a:schemeClr val="bg1"/>
                        </a:solidFill>
                        <a:effectLst/>
                        <a:latin typeface="Arial"/>
                        <a:ea typeface="Book Antiqua"/>
                        <a:cs typeface="Times New Roman"/>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6FA6"/>
                    </a:solidFill>
                  </a:tcPr>
                </a:tc>
              </a:tr>
              <a:tr h="597804">
                <a:tc>
                  <a:txBody>
                    <a:bodyPr/>
                    <a:lstStyle/>
                    <a:p>
                      <a:pPr marL="0" marR="0" algn="ctr">
                        <a:lnSpc>
                          <a:spcPct val="115000"/>
                        </a:lnSpc>
                        <a:spcBef>
                          <a:spcPts val="0"/>
                        </a:spcBef>
                        <a:spcAft>
                          <a:spcPts val="0"/>
                        </a:spcAft>
                      </a:pPr>
                      <a:r>
                        <a:rPr lang="en-US" sz="1000" dirty="0">
                          <a:solidFill>
                            <a:schemeClr val="bg1"/>
                          </a:solidFill>
                          <a:effectLst/>
                          <a:latin typeface="Arial"/>
                          <a:ea typeface="Book Antiqua"/>
                          <a:cs typeface="Times New Roman"/>
                        </a:rPr>
                        <a:t>1</a:t>
                      </a:r>
                      <a:endParaRPr lang="en-US" sz="1100" dirty="0">
                        <a:solidFill>
                          <a:schemeClr val="bg1"/>
                        </a:solidFill>
                        <a:effectLst/>
                        <a:latin typeface="Arial"/>
                        <a:ea typeface="Book Antiqua"/>
                        <a:cs typeface="Times New Roman"/>
                      </a:endParaRPr>
                    </a:p>
                  </a:txBody>
                  <a:tcPr marL="73025" marR="73025"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c>
                  <a:txBody>
                    <a:bodyPr/>
                    <a:lstStyle/>
                    <a:p>
                      <a:pPr marL="0" marR="0">
                        <a:lnSpc>
                          <a:spcPct val="115000"/>
                        </a:lnSpc>
                        <a:spcBef>
                          <a:spcPts val="0"/>
                        </a:spcBef>
                        <a:spcAft>
                          <a:spcPts val="0"/>
                        </a:spcAft>
                      </a:pPr>
                      <a:r>
                        <a:rPr lang="en-US" sz="1000" dirty="0">
                          <a:solidFill>
                            <a:schemeClr val="bg1"/>
                          </a:solidFill>
                          <a:effectLst/>
                          <a:latin typeface="Arial"/>
                          <a:ea typeface="Book Antiqua"/>
                          <a:cs typeface="Times New Roman"/>
                        </a:rPr>
                        <a:t>Contact Microsoft to consult on resolution strategy.  Testing can be done on PC using simulator.  If necessary, can borrow resources from Team Y until issue resolved</a:t>
                      </a:r>
                      <a:endParaRPr lang="en-US" sz="1100" dirty="0">
                        <a:solidFill>
                          <a:schemeClr val="bg1"/>
                        </a:solidFill>
                        <a:effectLst/>
                        <a:latin typeface="Arial"/>
                        <a:ea typeface="Book Antiqua"/>
                        <a:cs typeface="Times New Roman"/>
                      </a:endParaRPr>
                    </a:p>
                  </a:txBody>
                  <a:tcPr marL="73025" marR="73025"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r>
              <a:tr h="597804">
                <a:tc>
                  <a:txBody>
                    <a:bodyPr/>
                    <a:lstStyle/>
                    <a:p>
                      <a:pPr marL="0" marR="0" algn="ctr">
                        <a:lnSpc>
                          <a:spcPct val="115000"/>
                        </a:lnSpc>
                        <a:spcBef>
                          <a:spcPts val="0"/>
                        </a:spcBef>
                        <a:spcAft>
                          <a:spcPts val="0"/>
                        </a:spcAft>
                      </a:pPr>
                      <a:r>
                        <a:rPr lang="en-US" sz="1000">
                          <a:solidFill>
                            <a:schemeClr val="bg1"/>
                          </a:solidFill>
                          <a:effectLst/>
                          <a:latin typeface="Arial"/>
                          <a:ea typeface="Book Antiqua"/>
                          <a:cs typeface="Times New Roman"/>
                        </a:rPr>
                        <a:t>2</a:t>
                      </a:r>
                      <a:endParaRPr lang="en-US" sz="1100">
                        <a:solidFill>
                          <a:schemeClr val="bg1"/>
                        </a:solidFill>
                        <a:effectLst/>
                        <a:latin typeface="Arial"/>
                        <a:ea typeface="Book Antiqua"/>
                        <a:cs typeface="Times New Roman"/>
                      </a:endParaRPr>
                    </a:p>
                  </a:txBody>
                  <a:tcPr marL="73025" marR="73025"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1000" dirty="0">
                          <a:solidFill>
                            <a:schemeClr val="bg1"/>
                          </a:solidFill>
                          <a:effectLst/>
                          <a:latin typeface="Arial"/>
                          <a:ea typeface="Book Antiqua"/>
                          <a:cs typeface="Times New Roman"/>
                        </a:rPr>
                        <a:t>Inform client of effects such a drastic change.  Design framework to more easily accommodate changes and identify solutions.  Immediately meet as a team to collectively develop a plan of action.</a:t>
                      </a:r>
                      <a:endParaRPr lang="en-US" sz="1100" dirty="0">
                        <a:solidFill>
                          <a:schemeClr val="bg1"/>
                        </a:solidFill>
                        <a:effectLst/>
                        <a:latin typeface="Arial"/>
                        <a:ea typeface="Book Antiqua"/>
                        <a:cs typeface="Times New Roman"/>
                      </a:endParaRPr>
                    </a:p>
                  </a:txBody>
                  <a:tcPr marL="73025" marR="73025"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r>
              <a:tr h="597804">
                <a:tc>
                  <a:txBody>
                    <a:bodyPr/>
                    <a:lstStyle/>
                    <a:p>
                      <a:pPr marL="0" marR="0" algn="ctr">
                        <a:lnSpc>
                          <a:spcPct val="115000"/>
                        </a:lnSpc>
                        <a:spcBef>
                          <a:spcPts val="0"/>
                        </a:spcBef>
                        <a:spcAft>
                          <a:spcPts val="0"/>
                        </a:spcAft>
                      </a:pPr>
                      <a:r>
                        <a:rPr lang="en-US" sz="1000">
                          <a:solidFill>
                            <a:schemeClr val="bg1"/>
                          </a:solidFill>
                          <a:effectLst/>
                          <a:latin typeface="Arial"/>
                          <a:ea typeface="Book Antiqua"/>
                          <a:cs typeface="Times New Roman"/>
                        </a:rPr>
                        <a:t>3</a:t>
                      </a:r>
                      <a:endParaRPr lang="en-US" sz="1100">
                        <a:solidFill>
                          <a:schemeClr val="bg1"/>
                        </a:solidFill>
                        <a:effectLst/>
                        <a:latin typeface="Arial"/>
                        <a:ea typeface="Book Antiqua"/>
                        <a:cs typeface="Times New Roman"/>
                      </a:endParaRPr>
                    </a:p>
                  </a:txBody>
                  <a:tcPr marL="73025" marR="73025"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c>
                  <a:txBody>
                    <a:bodyPr/>
                    <a:lstStyle/>
                    <a:p>
                      <a:pPr marL="0" marR="0">
                        <a:lnSpc>
                          <a:spcPct val="115000"/>
                        </a:lnSpc>
                        <a:spcBef>
                          <a:spcPts val="0"/>
                        </a:spcBef>
                        <a:spcAft>
                          <a:spcPts val="0"/>
                        </a:spcAft>
                      </a:pPr>
                      <a:r>
                        <a:rPr lang="en-US" sz="1000" dirty="0">
                          <a:solidFill>
                            <a:schemeClr val="bg1"/>
                          </a:solidFill>
                          <a:effectLst/>
                          <a:latin typeface="Arial"/>
                          <a:ea typeface="Book Antiqua"/>
                          <a:cs typeface="Times New Roman"/>
                        </a:rPr>
                        <a:t>Each team member has been assigned a backup responsible for keeping up with the task to easily take over if necessary.  Team members are tasked with documenting progress and activities.</a:t>
                      </a:r>
                      <a:endParaRPr lang="en-US" sz="1100" dirty="0">
                        <a:solidFill>
                          <a:schemeClr val="bg1"/>
                        </a:solidFill>
                        <a:effectLst/>
                        <a:latin typeface="Arial"/>
                        <a:ea typeface="Book Antiqua"/>
                        <a:cs typeface="Times New Roman"/>
                      </a:endParaRPr>
                    </a:p>
                  </a:txBody>
                  <a:tcPr marL="73025" marR="73025"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r>
              <a:tr h="597804">
                <a:tc>
                  <a:txBody>
                    <a:bodyPr/>
                    <a:lstStyle/>
                    <a:p>
                      <a:pPr marL="0" marR="0" algn="ctr">
                        <a:lnSpc>
                          <a:spcPct val="115000"/>
                        </a:lnSpc>
                        <a:spcBef>
                          <a:spcPts val="0"/>
                        </a:spcBef>
                        <a:spcAft>
                          <a:spcPts val="0"/>
                        </a:spcAft>
                      </a:pPr>
                      <a:r>
                        <a:rPr lang="en-US" sz="1000">
                          <a:solidFill>
                            <a:schemeClr val="bg1"/>
                          </a:solidFill>
                          <a:effectLst/>
                          <a:latin typeface="Arial"/>
                          <a:ea typeface="Book Antiqua"/>
                          <a:cs typeface="Times New Roman"/>
                        </a:rPr>
                        <a:t>4</a:t>
                      </a:r>
                      <a:endParaRPr lang="en-US" sz="1100">
                        <a:solidFill>
                          <a:schemeClr val="bg1"/>
                        </a:solidFill>
                        <a:effectLst/>
                        <a:latin typeface="Arial"/>
                        <a:ea typeface="Book Antiqua"/>
                        <a:cs typeface="Times New Roman"/>
                      </a:endParaRPr>
                    </a:p>
                  </a:txBody>
                  <a:tcPr marL="73025" marR="73025"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1000" dirty="0">
                          <a:solidFill>
                            <a:schemeClr val="bg1"/>
                          </a:solidFill>
                          <a:effectLst/>
                          <a:latin typeface="Arial"/>
                          <a:ea typeface="Book Antiqua"/>
                          <a:cs typeface="Times New Roman"/>
                        </a:rPr>
                        <a:t>Design framework to more easily accommodate changes.  Immediately address changes as a group and inform client of any changes to schedule.</a:t>
                      </a:r>
                      <a:endParaRPr lang="en-US" sz="1100" dirty="0">
                        <a:solidFill>
                          <a:schemeClr val="bg1"/>
                        </a:solidFill>
                        <a:effectLst/>
                        <a:latin typeface="Arial"/>
                        <a:ea typeface="Book Antiqua"/>
                        <a:cs typeface="Times New Roman"/>
                      </a:endParaRPr>
                    </a:p>
                  </a:txBody>
                  <a:tcPr marL="73025" marR="73025"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r>
              <a:tr h="597804">
                <a:tc>
                  <a:txBody>
                    <a:bodyPr/>
                    <a:lstStyle/>
                    <a:p>
                      <a:pPr marL="0" marR="0" algn="ctr">
                        <a:lnSpc>
                          <a:spcPct val="115000"/>
                        </a:lnSpc>
                        <a:spcBef>
                          <a:spcPts val="0"/>
                        </a:spcBef>
                        <a:spcAft>
                          <a:spcPts val="0"/>
                        </a:spcAft>
                      </a:pPr>
                      <a:r>
                        <a:rPr lang="en-US" sz="1000">
                          <a:solidFill>
                            <a:schemeClr val="bg1"/>
                          </a:solidFill>
                          <a:effectLst/>
                          <a:latin typeface="Arial"/>
                          <a:ea typeface="Book Antiqua"/>
                          <a:cs typeface="Times New Roman"/>
                        </a:rPr>
                        <a:t>5</a:t>
                      </a:r>
                      <a:endParaRPr lang="en-US" sz="1100">
                        <a:solidFill>
                          <a:schemeClr val="bg1"/>
                        </a:solidFill>
                        <a:effectLst/>
                        <a:latin typeface="Arial"/>
                        <a:ea typeface="Book Antiqua"/>
                        <a:cs typeface="Times New Roman"/>
                      </a:endParaRPr>
                    </a:p>
                  </a:txBody>
                  <a:tcPr marL="73025" marR="73025"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c>
                  <a:txBody>
                    <a:bodyPr/>
                    <a:lstStyle/>
                    <a:p>
                      <a:pPr marL="0" marR="0">
                        <a:lnSpc>
                          <a:spcPct val="115000"/>
                        </a:lnSpc>
                        <a:spcBef>
                          <a:spcPts val="0"/>
                        </a:spcBef>
                        <a:spcAft>
                          <a:spcPts val="0"/>
                        </a:spcAft>
                      </a:pPr>
                      <a:r>
                        <a:rPr lang="en-US" sz="1000" dirty="0">
                          <a:solidFill>
                            <a:schemeClr val="bg1"/>
                          </a:solidFill>
                          <a:effectLst/>
                          <a:latin typeface="Arial"/>
                          <a:ea typeface="Book Antiqua"/>
                          <a:cs typeface="Times New Roman"/>
                        </a:rPr>
                        <a:t>Re-evaluate estimation techniques and adjust for next iteration.  If necessary, increase modularity of coding tasks to streamline efforts.</a:t>
                      </a:r>
                      <a:endParaRPr lang="en-US" sz="1100" dirty="0">
                        <a:solidFill>
                          <a:schemeClr val="bg1"/>
                        </a:solidFill>
                        <a:effectLst/>
                        <a:latin typeface="Arial"/>
                        <a:ea typeface="Book Antiqua"/>
                        <a:cs typeface="Times New Roman"/>
                      </a:endParaRPr>
                    </a:p>
                  </a:txBody>
                  <a:tcPr marL="73025" marR="73025"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r>
              <a:tr h="597804">
                <a:tc>
                  <a:txBody>
                    <a:bodyPr/>
                    <a:lstStyle/>
                    <a:p>
                      <a:pPr marL="0" marR="0" algn="ctr">
                        <a:lnSpc>
                          <a:spcPct val="115000"/>
                        </a:lnSpc>
                        <a:spcBef>
                          <a:spcPts val="0"/>
                        </a:spcBef>
                        <a:spcAft>
                          <a:spcPts val="0"/>
                        </a:spcAft>
                      </a:pPr>
                      <a:r>
                        <a:rPr lang="en-US" sz="1000">
                          <a:solidFill>
                            <a:schemeClr val="bg1"/>
                          </a:solidFill>
                          <a:effectLst/>
                          <a:latin typeface="Arial"/>
                          <a:ea typeface="Book Antiqua"/>
                          <a:cs typeface="Times New Roman"/>
                        </a:rPr>
                        <a:t>6</a:t>
                      </a:r>
                      <a:endParaRPr lang="en-US" sz="1100">
                        <a:solidFill>
                          <a:schemeClr val="bg1"/>
                        </a:solidFill>
                        <a:effectLst/>
                        <a:latin typeface="Arial"/>
                        <a:ea typeface="Book Antiqua"/>
                        <a:cs typeface="Times New Roman"/>
                      </a:endParaRPr>
                    </a:p>
                  </a:txBody>
                  <a:tcPr marL="73025" marR="73025"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1000" dirty="0">
                          <a:solidFill>
                            <a:schemeClr val="bg1"/>
                          </a:solidFill>
                          <a:effectLst/>
                          <a:latin typeface="Arial"/>
                          <a:ea typeface="Book Antiqua"/>
                          <a:cs typeface="Times New Roman"/>
                        </a:rPr>
                        <a:t>Maintain weekly status reports.  Re-allocate tasks as necessary.</a:t>
                      </a:r>
                      <a:endParaRPr lang="en-US" sz="1100" dirty="0">
                        <a:solidFill>
                          <a:schemeClr val="bg1"/>
                        </a:solidFill>
                        <a:effectLst/>
                        <a:latin typeface="Arial"/>
                        <a:ea typeface="Book Antiqua"/>
                        <a:cs typeface="Times New Roman"/>
                      </a:endParaRPr>
                    </a:p>
                  </a:txBody>
                  <a:tcPr marL="73025" marR="73025"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chemeClr val="tx1"/>
                    </a:solidFill>
                  </a:tcPr>
                </a:tc>
              </a:tr>
              <a:tr h="597804">
                <a:tc>
                  <a:txBody>
                    <a:bodyPr/>
                    <a:lstStyle/>
                    <a:p>
                      <a:pPr marL="0" marR="0" algn="ctr">
                        <a:lnSpc>
                          <a:spcPct val="115000"/>
                        </a:lnSpc>
                        <a:spcBef>
                          <a:spcPts val="0"/>
                        </a:spcBef>
                        <a:spcAft>
                          <a:spcPts val="0"/>
                        </a:spcAft>
                      </a:pPr>
                      <a:r>
                        <a:rPr lang="en-US" sz="1000">
                          <a:solidFill>
                            <a:schemeClr val="bg1"/>
                          </a:solidFill>
                          <a:effectLst/>
                          <a:latin typeface="Arial"/>
                          <a:ea typeface="Book Antiqua"/>
                          <a:cs typeface="Times New Roman"/>
                        </a:rPr>
                        <a:t>7</a:t>
                      </a:r>
                      <a:endParaRPr lang="en-US" sz="1100">
                        <a:solidFill>
                          <a:schemeClr val="bg1"/>
                        </a:solidFill>
                        <a:effectLst/>
                        <a:latin typeface="Arial"/>
                        <a:ea typeface="Book Antiqua"/>
                        <a:cs typeface="Times New Roman"/>
                      </a:endParaRPr>
                    </a:p>
                  </a:txBody>
                  <a:tcPr marL="73025" marR="73025"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c>
                  <a:txBody>
                    <a:bodyPr/>
                    <a:lstStyle/>
                    <a:p>
                      <a:pPr marL="0" marR="0">
                        <a:lnSpc>
                          <a:spcPct val="115000"/>
                        </a:lnSpc>
                        <a:spcBef>
                          <a:spcPts val="0"/>
                        </a:spcBef>
                        <a:spcAft>
                          <a:spcPts val="0"/>
                        </a:spcAft>
                      </a:pPr>
                      <a:r>
                        <a:rPr lang="en-US" sz="1000" dirty="0">
                          <a:solidFill>
                            <a:schemeClr val="bg1"/>
                          </a:solidFill>
                          <a:effectLst/>
                          <a:latin typeface="Arial"/>
                          <a:ea typeface="Book Antiqua"/>
                          <a:cs typeface="Times New Roman"/>
                        </a:rPr>
                        <a:t>Maintain working models of DB structure, including tables, stored procedures and queries to easily recreate DB if necessary.  Data can be re-entered.</a:t>
                      </a:r>
                      <a:endParaRPr lang="en-US" sz="1100" dirty="0">
                        <a:solidFill>
                          <a:schemeClr val="bg1"/>
                        </a:solidFill>
                        <a:effectLst/>
                        <a:latin typeface="Arial"/>
                        <a:ea typeface="Book Antiqua"/>
                        <a:cs typeface="Times New Roman"/>
                      </a:endParaRPr>
                    </a:p>
                  </a:txBody>
                  <a:tcPr marL="73025" marR="73025" marT="0" marB="0" anchor="ctr">
                    <a:lnL w="12700" cap="flat" cmpd="sng" algn="ctr">
                      <a:solidFill>
                        <a:srgbClr val="A39DC4"/>
                      </a:solidFill>
                      <a:prstDash val="solid"/>
                      <a:round/>
                      <a:headEnd type="none" w="med" len="med"/>
                      <a:tailEnd type="none" w="med" len="med"/>
                    </a:lnL>
                    <a:lnR w="12700" cap="flat" cmpd="sng" algn="ctr">
                      <a:solidFill>
                        <a:srgbClr val="A39DC4"/>
                      </a:solidFill>
                      <a:prstDash val="solid"/>
                      <a:round/>
                      <a:headEnd type="none" w="med" len="med"/>
                      <a:tailEnd type="none" w="med" len="med"/>
                    </a:lnR>
                    <a:lnT w="12700" cap="flat" cmpd="sng" algn="ctr">
                      <a:solidFill>
                        <a:srgbClr val="A39DC4"/>
                      </a:solidFill>
                      <a:prstDash val="solid"/>
                      <a:round/>
                      <a:headEnd type="none" w="med" len="med"/>
                      <a:tailEnd type="none" w="med" len="med"/>
                    </a:lnT>
                    <a:lnB w="12700" cap="flat" cmpd="sng" algn="ctr">
                      <a:solidFill>
                        <a:srgbClr val="A39DC4"/>
                      </a:solidFill>
                      <a:prstDash val="solid"/>
                      <a:round/>
                      <a:headEnd type="none" w="med" len="med"/>
                      <a:tailEnd type="none" w="med" len="med"/>
                    </a:lnB>
                    <a:solidFill>
                      <a:srgbClr val="CECAE0"/>
                    </a:solidFill>
                  </a:tcPr>
                </a:tc>
              </a:tr>
            </a:tbl>
          </a:graphicData>
        </a:graphic>
      </p:graphicFrame>
    </p:spTree>
    <p:extLst>
      <p:ext uri="{BB962C8B-B14F-4D97-AF65-F5344CB8AC3E}">
        <p14:creationId xmlns:p14="http://schemas.microsoft.com/office/powerpoint/2010/main" val="2257749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02D48"/>
                </a:solidFill>
              </a:rPr>
              <a:t>Meetings and Communication</a:t>
            </a:r>
            <a:endParaRPr lang="en-US" dirty="0">
              <a:solidFill>
                <a:srgbClr val="302D48"/>
              </a:solidFill>
            </a:endParaRPr>
          </a:p>
        </p:txBody>
      </p:sp>
      <p:sp>
        <p:nvSpPr>
          <p:cNvPr id="3" name="Content Placeholder 2"/>
          <p:cNvSpPr>
            <a:spLocks noGrp="1"/>
          </p:cNvSpPr>
          <p:nvPr>
            <p:ph idx="1"/>
          </p:nvPr>
        </p:nvSpPr>
        <p:spPr>
          <a:xfrm>
            <a:off x="457200" y="1447800"/>
            <a:ext cx="8229600" cy="4709160"/>
          </a:xfrm>
        </p:spPr>
        <p:txBody>
          <a:bodyPr>
            <a:noAutofit/>
          </a:bodyPr>
          <a:lstStyle/>
          <a:p>
            <a:pPr marL="137160" indent="0">
              <a:buNone/>
            </a:pPr>
            <a:r>
              <a:rPr lang="en-US" dirty="0" smtClean="0"/>
              <a:t>	</a:t>
            </a:r>
            <a:r>
              <a:rPr lang="en-US" sz="1800" dirty="0" smtClean="0">
                <a:latin typeface="Arial" pitchFamily="34" charset="0"/>
                <a:cs typeface="Arial" pitchFamily="34" charset="0"/>
              </a:rPr>
              <a:t>During </a:t>
            </a:r>
            <a:r>
              <a:rPr lang="en-US" sz="1800" dirty="0">
                <a:latin typeface="Arial" pitchFamily="34" charset="0"/>
                <a:cs typeface="Arial" pitchFamily="34" charset="0"/>
              </a:rPr>
              <a:t>Iteration #1, Team X meets every Friday at 1430 in the Senior Design Lab (Room 330 of the Tucker Technology Center at TCU).  During these meetings, we discuss the weekly status of each member and address any issues that have come up during the previous week.  We also discuss the plans and assigned tasks for each member during the following week.  Team X also meets every Tuesday and Thursday at 1100, which is the regularly scheduled class time</a:t>
            </a:r>
            <a:r>
              <a:rPr lang="en-US" sz="1800" dirty="0" smtClean="0">
                <a:latin typeface="Arial" pitchFamily="34" charset="0"/>
                <a:cs typeface="Arial" pitchFamily="34" charset="0"/>
              </a:rPr>
              <a:t>.</a:t>
            </a:r>
          </a:p>
          <a:p>
            <a:pPr marL="137160" indent="0">
              <a:buNone/>
            </a:pPr>
            <a:r>
              <a:rPr lang="en-US" sz="1800" dirty="0" smtClean="0">
                <a:latin typeface="Arial" pitchFamily="34" charset="0"/>
                <a:cs typeface="Arial" pitchFamily="34" charset="0"/>
              </a:rPr>
              <a:t>	The </a:t>
            </a:r>
            <a:r>
              <a:rPr lang="en-US" sz="1800" dirty="0">
                <a:latin typeface="Arial" pitchFamily="34" charset="0"/>
                <a:cs typeface="Arial" pitchFamily="34" charset="0"/>
              </a:rPr>
              <a:t>primary method of communication for Team X is e-mail.  Each team member has provided at least one working, current email address.  Each email address has been added to one Google team to create a distribution list for more efficient communication between team members.  Team X created a Google Site to post messages, notes, documents, questions, etc.  This is intended to serve as a means to maintain communication and collaboration outside of meeting and class times.  Members of Team X have all provided each other with working phone numbers as well.  Each team member is responsible for contacting the project manager in the event of an impending absence or late arrival</a:t>
            </a:r>
            <a:r>
              <a:rPr lang="en-US" sz="1800" dirty="0" smtClean="0">
                <a:latin typeface="Arial" pitchFamily="34" charset="0"/>
                <a:cs typeface="Arial" pitchFamily="34" charset="0"/>
              </a:rPr>
              <a:t>.</a:t>
            </a:r>
            <a:endParaRPr lang="en-US" sz="1800" dirty="0">
              <a:latin typeface="Arial" pitchFamily="34" charset="0"/>
              <a:cs typeface="Arial" pitchFamily="34" charset="0"/>
            </a:endParaRPr>
          </a:p>
        </p:txBody>
      </p:sp>
    </p:spTree>
    <p:extLst>
      <p:ext uri="{BB962C8B-B14F-4D97-AF65-F5344CB8AC3E}">
        <p14:creationId xmlns:p14="http://schemas.microsoft.com/office/powerpoint/2010/main" val="438434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02D48"/>
                </a:solidFill>
              </a:rPr>
              <a:t>Monitoring and Reporting</a:t>
            </a:r>
            <a:endParaRPr lang="en-US" dirty="0">
              <a:solidFill>
                <a:srgbClr val="302D48"/>
              </a:solidFill>
            </a:endParaRPr>
          </a:p>
        </p:txBody>
      </p:sp>
      <p:sp>
        <p:nvSpPr>
          <p:cNvPr id="3" name="Content Placeholder 2"/>
          <p:cNvSpPr>
            <a:spLocks noGrp="1"/>
          </p:cNvSpPr>
          <p:nvPr>
            <p:ph idx="1"/>
          </p:nvPr>
        </p:nvSpPr>
        <p:spPr>
          <a:xfrm>
            <a:off x="457200" y="1371600"/>
            <a:ext cx="8229600" cy="4709160"/>
          </a:xfrm>
        </p:spPr>
        <p:txBody>
          <a:bodyPr>
            <a:noAutofit/>
          </a:bodyPr>
          <a:lstStyle/>
          <a:p>
            <a:pPr marL="137160" indent="0">
              <a:buNone/>
            </a:pPr>
            <a:r>
              <a:rPr lang="en-US" sz="2000" dirty="0" smtClean="0">
                <a:latin typeface="Arial" pitchFamily="34" charset="0"/>
                <a:cs typeface="Arial" pitchFamily="34" charset="0"/>
              </a:rPr>
              <a:t>	Each </a:t>
            </a:r>
            <a:r>
              <a:rPr lang="en-US" sz="2000" dirty="0">
                <a:latin typeface="Arial" pitchFamily="34" charset="0"/>
                <a:cs typeface="Arial" pitchFamily="34" charset="0"/>
              </a:rPr>
              <a:t>major task involved in this project has been assigned to a team member as the lead and each lead has been assigned a backup team member.  This backup team member is responsible for maintaining a working knowledge of the activities and progress of the lead for that task.  This structure not only supplements the risk management strategy but serves as a system of checks and balances.  Each team member is responsible for their own individual tasks and schedule as well as those of other individuals working on the same aspects of the project.  At certain points throughout the duration of the project (i.e. – completion of code for certain functionality, documentation completion, design decision/changes, etc.) the group will collectively review and analyze the project status for quality and completeness</a:t>
            </a:r>
            <a:r>
              <a:rPr lang="en-US" sz="1600" dirty="0" smtClean="0">
                <a:latin typeface="Arial" pitchFamily="34" charset="0"/>
                <a:cs typeface="Arial" pitchFamily="34" charset="0"/>
              </a:rPr>
              <a:t>.</a:t>
            </a:r>
            <a:endParaRPr lang="en-US" sz="1600" dirty="0">
              <a:latin typeface="Arial" pitchFamily="34" charset="0"/>
              <a:cs typeface="Arial" pitchFamily="34" charset="0"/>
            </a:endParaRPr>
          </a:p>
        </p:txBody>
      </p:sp>
    </p:spTree>
    <p:extLst>
      <p:ext uri="{BB962C8B-B14F-4D97-AF65-F5344CB8AC3E}">
        <p14:creationId xmlns:p14="http://schemas.microsoft.com/office/powerpoint/2010/main" val="3746387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302D48"/>
                </a:solidFill>
              </a:rPr>
              <a:t>Monitoring and Reporting (cont.)</a:t>
            </a:r>
            <a:endParaRPr lang="en-US" dirty="0">
              <a:solidFill>
                <a:srgbClr val="302D48"/>
              </a:solidFill>
            </a:endParaRPr>
          </a:p>
        </p:txBody>
      </p:sp>
      <p:sp>
        <p:nvSpPr>
          <p:cNvPr id="3" name="Content Placeholder 2"/>
          <p:cNvSpPr>
            <a:spLocks noGrp="1"/>
          </p:cNvSpPr>
          <p:nvPr>
            <p:ph idx="1"/>
          </p:nvPr>
        </p:nvSpPr>
        <p:spPr>
          <a:xfrm>
            <a:off x="533400" y="1447800"/>
            <a:ext cx="8229600" cy="4709160"/>
          </a:xfrm>
        </p:spPr>
        <p:txBody>
          <a:bodyPr>
            <a:noAutofit/>
          </a:bodyPr>
          <a:lstStyle/>
          <a:p>
            <a:pPr marL="137160" indent="0">
              <a:buNone/>
            </a:pPr>
            <a:r>
              <a:rPr lang="en-US" sz="2400" dirty="0" smtClean="0">
                <a:latin typeface="Arial" pitchFamily="34" charset="0"/>
                <a:cs typeface="Arial" pitchFamily="34" charset="0"/>
              </a:rPr>
              <a:t>	Each </a:t>
            </a:r>
            <a:r>
              <a:rPr lang="en-US" sz="2400" dirty="0">
                <a:latin typeface="Arial" pitchFamily="34" charset="0"/>
                <a:cs typeface="Arial" pitchFamily="34" charset="0"/>
              </a:rPr>
              <a:t>task is to be completed on time, based on the schedule included in this document, and in accordance with the requirements found in the requirements documentation.  The weekly status reports will be used to gauge progress and estimation completion times.  While it is the responsibility of the individual team member to ensure they are on task and report any delays or deviations to the group, the project manager will monitor the progress of each team member and will reassign tasks as necessary should it become clear that any team member is unable to complete tasks on schedule</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18699042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58</TotalTime>
  <Words>394</Words>
  <Application>Microsoft Office PowerPoint</Application>
  <PresentationFormat>On-screen Show (4:3)</PresentationFormat>
  <Paragraphs>97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Apex</vt:lpstr>
      <vt:lpstr>PROJECT PLAN</vt:lpstr>
      <vt:lpstr>Proposal</vt:lpstr>
      <vt:lpstr>Roles and Responsibilities</vt:lpstr>
      <vt:lpstr>Schedule</vt:lpstr>
      <vt:lpstr>Risk Analysis</vt:lpstr>
      <vt:lpstr>Risk Management Strategy</vt:lpstr>
      <vt:lpstr>Meetings and Communication</vt:lpstr>
      <vt:lpstr>Monitoring and Reporting</vt:lpstr>
      <vt:lpstr>Monitoring and Reporting (cont.)</vt:lpstr>
      <vt:lpstr>Monitoring and Reporting (cont.)</vt:lpstr>
    </vt:vector>
  </TitlesOfParts>
  <Company>Texas Christian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PLAN</dc:title>
  <dc:creator>Cristina Cline</dc:creator>
  <cp:lastModifiedBy>Cristina Cline</cp:lastModifiedBy>
  <cp:revision>6</cp:revision>
  <dcterms:created xsi:type="dcterms:W3CDTF">2011-10-06T12:37:27Z</dcterms:created>
  <dcterms:modified xsi:type="dcterms:W3CDTF">2011-10-06T14:14:36Z</dcterms:modified>
</cp:coreProperties>
</file>